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2" r:id="rId3"/>
    <p:sldId id="257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CFD-AD99-6840-A3AC-27AF80EC9C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Le Feedback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284859-ED8C-A54D-BF6F-4D0B24F09E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Épreuve 1 </a:t>
            </a:r>
          </a:p>
        </p:txBody>
      </p:sp>
    </p:spTree>
    <p:extLst>
      <p:ext uri="{BB962C8B-B14F-4D97-AF65-F5344CB8AC3E}">
        <p14:creationId xmlns:p14="http://schemas.microsoft.com/office/powerpoint/2010/main" val="130754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6DC7A-5DC7-9741-891A-8A9AB31F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Comment les copies </a:t>
            </a:r>
            <a:r>
              <a:rPr lang="en-CA" b="1" dirty="0" err="1"/>
              <a:t>sont-elles</a:t>
            </a:r>
            <a:r>
              <a:rPr lang="en-CA" b="1" dirty="0"/>
              <a:t> </a:t>
            </a:r>
            <a:r>
              <a:rPr lang="en-CA" b="1" dirty="0" err="1"/>
              <a:t>évaluées</a:t>
            </a:r>
            <a:r>
              <a:rPr lang="en-CA" b="1" dirty="0"/>
              <a:t>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0F42B-20BC-BE49-9F01-5575291C7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Les copies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évaluées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</a:t>
            </a:r>
            <a:r>
              <a:rPr lang="en-CA" dirty="0" err="1"/>
              <a:t>l’aide</a:t>
            </a:r>
            <a:r>
              <a:rPr lang="en-CA" dirty="0"/>
              <a:t> de trois </a:t>
            </a:r>
            <a:r>
              <a:rPr lang="en-CA" dirty="0" err="1"/>
              <a:t>critères</a:t>
            </a:r>
            <a:r>
              <a:rPr lang="en-CA" dirty="0"/>
              <a:t> et de </a:t>
            </a:r>
            <a:r>
              <a:rPr lang="en-CA" dirty="0" err="1"/>
              <a:t>descripteurs</a:t>
            </a:r>
            <a:r>
              <a:rPr lang="en-CA" dirty="0"/>
              <a:t> de </a:t>
            </a:r>
            <a:r>
              <a:rPr lang="en-CA" dirty="0" err="1"/>
              <a:t>niveau</a:t>
            </a:r>
            <a:r>
              <a:rPr lang="en-CA" dirty="0"/>
              <a:t> ; (</a:t>
            </a:r>
            <a:r>
              <a:rPr lang="en-CA" dirty="0" err="1"/>
              <a:t>Critère</a:t>
            </a:r>
            <a:r>
              <a:rPr lang="en-CA" dirty="0"/>
              <a:t> A : langue ; </a:t>
            </a:r>
            <a:r>
              <a:rPr lang="en-CA" dirty="0" err="1"/>
              <a:t>Critère</a:t>
            </a:r>
            <a:r>
              <a:rPr lang="en-CA" dirty="0"/>
              <a:t> B : message ; </a:t>
            </a:r>
            <a:r>
              <a:rPr lang="en-CA" dirty="0" err="1"/>
              <a:t>Critère</a:t>
            </a:r>
            <a:r>
              <a:rPr lang="en-CA" dirty="0"/>
              <a:t> C : </a:t>
            </a:r>
            <a:r>
              <a:rPr lang="en-CA" dirty="0" err="1"/>
              <a:t>compréhension</a:t>
            </a:r>
            <a:r>
              <a:rPr lang="en-CA" dirty="0"/>
              <a:t> </a:t>
            </a:r>
            <a:r>
              <a:rPr lang="en-CA" dirty="0" err="1"/>
              <a:t>conceptuelle</a:t>
            </a:r>
            <a:r>
              <a:rPr lang="en-CA" dirty="0"/>
              <a:t>). Les </a:t>
            </a:r>
            <a:r>
              <a:rPr lang="en-CA" dirty="0" err="1"/>
              <a:t>examinateurs</a:t>
            </a:r>
            <a:r>
              <a:rPr lang="en-CA" dirty="0"/>
              <a:t> </a:t>
            </a:r>
            <a:r>
              <a:rPr lang="en-CA" dirty="0" err="1"/>
              <a:t>doivent</a:t>
            </a:r>
            <a:r>
              <a:rPr lang="en-CA" dirty="0"/>
              <a:t> </a:t>
            </a:r>
            <a:r>
              <a:rPr lang="en-CA" dirty="0" err="1"/>
              <a:t>également</a:t>
            </a:r>
            <a:r>
              <a:rPr lang="en-CA" dirty="0"/>
              <a:t> </a:t>
            </a:r>
            <a:r>
              <a:rPr lang="en-CA" dirty="0" err="1"/>
              <a:t>tenir</a:t>
            </a:r>
            <a:r>
              <a:rPr lang="en-CA" dirty="0"/>
              <a:t> </a:t>
            </a:r>
            <a:r>
              <a:rPr lang="en-CA" dirty="0" err="1"/>
              <a:t>compte</a:t>
            </a:r>
            <a:r>
              <a:rPr lang="en-CA" dirty="0"/>
              <a:t> des remarques sur la notation (</a:t>
            </a:r>
            <a:r>
              <a:rPr lang="en-CA" dirty="0" err="1"/>
              <a:t>celles</a:t>
            </a:r>
            <a:r>
              <a:rPr lang="en-CA" dirty="0"/>
              <a:t>-ci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spécifiques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</a:t>
            </a:r>
            <a:r>
              <a:rPr lang="en-CA" dirty="0" err="1"/>
              <a:t>chaque</a:t>
            </a:r>
            <a:r>
              <a:rPr lang="en-CA" dirty="0"/>
              <a:t> </a:t>
            </a:r>
            <a:r>
              <a:rPr lang="en-CA" dirty="0" err="1"/>
              <a:t>épreuve</a:t>
            </a:r>
            <a:r>
              <a:rPr lang="en-CA" dirty="0"/>
              <a:t>).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8012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1017-7259-7347-9023-FD50A12EC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err="1"/>
              <a:t>Quel</a:t>
            </a:r>
            <a:r>
              <a:rPr lang="en-CA" b="1" dirty="0"/>
              <a:t> </a:t>
            </a:r>
            <a:r>
              <a:rPr lang="en-CA" b="1" dirty="0" err="1"/>
              <a:t>critère</a:t>
            </a:r>
            <a:r>
              <a:rPr lang="en-CA" b="1" dirty="0"/>
              <a:t> utilise-t-on pour </a:t>
            </a:r>
            <a:r>
              <a:rPr lang="en-CA" b="1" dirty="0" err="1"/>
              <a:t>évaluer</a:t>
            </a:r>
            <a:r>
              <a:rPr lang="en-CA" b="1" dirty="0"/>
              <a:t> </a:t>
            </a:r>
            <a:r>
              <a:rPr lang="en-CA" b="1" dirty="0" err="1"/>
              <a:t>l’emploi</a:t>
            </a:r>
            <a:r>
              <a:rPr lang="en-CA" b="1" dirty="0"/>
              <a:t> de </a:t>
            </a:r>
            <a:r>
              <a:rPr lang="en-CA" b="1" dirty="0" err="1"/>
              <a:t>connecteurs</a:t>
            </a:r>
            <a:r>
              <a:rPr lang="en-CA" b="1" dirty="0"/>
              <a:t> </a:t>
            </a:r>
            <a:r>
              <a:rPr lang="en-CA" b="1" dirty="0" err="1"/>
              <a:t>logiques</a:t>
            </a:r>
            <a:r>
              <a:rPr lang="en-CA" b="1" dirty="0"/>
              <a:t>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722E5-F191-3542-A831-6534E1F3A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 </a:t>
            </a:r>
            <a:r>
              <a:rPr lang="en-CA" dirty="0" err="1"/>
              <a:t>Critère</a:t>
            </a:r>
            <a:r>
              <a:rPr lang="en-CA" dirty="0"/>
              <a:t> B, message.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229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19682-B9AC-344F-938C-989D5002D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 </a:t>
            </a:r>
            <a:r>
              <a:rPr lang="en-CA" sz="2200" b="1" dirty="0"/>
              <a:t>Que se passe-t-il </a:t>
            </a:r>
            <a:r>
              <a:rPr lang="en-CA" sz="2200" b="1" dirty="0" err="1"/>
              <a:t>si</a:t>
            </a:r>
            <a:r>
              <a:rPr lang="en-CA" sz="2200" b="1" dirty="0"/>
              <a:t> le / la </a:t>
            </a:r>
            <a:r>
              <a:rPr lang="en-CA" sz="2200" b="1" dirty="0" err="1"/>
              <a:t>candidat</a:t>
            </a:r>
            <a:r>
              <a:rPr lang="en-CA" sz="2200" b="1" dirty="0"/>
              <a:t>(e) </a:t>
            </a:r>
            <a:r>
              <a:rPr lang="en-CA" sz="2200" b="1" dirty="0" err="1"/>
              <a:t>n’indique</a:t>
            </a:r>
            <a:r>
              <a:rPr lang="en-CA" sz="2200" b="1" dirty="0"/>
              <a:t> pas un type de </a:t>
            </a:r>
            <a:r>
              <a:rPr lang="en-CA" sz="2200" b="1" dirty="0" err="1"/>
              <a:t>texte</a:t>
            </a:r>
            <a:r>
              <a:rPr lang="en-CA" sz="2200" b="1" dirty="0"/>
              <a:t> </a:t>
            </a:r>
            <a:r>
              <a:rPr lang="en-CA" sz="2200" b="1" dirty="0" err="1"/>
              <a:t>parmi</a:t>
            </a:r>
            <a:r>
              <a:rPr lang="en-CA" sz="2200" b="1" dirty="0"/>
              <a:t> les trois </a:t>
            </a:r>
            <a:r>
              <a:rPr lang="en-CA" sz="2200" b="1" dirty="0" err="1"/>
              <a:t>proposés</a:t>
            </a:r>
            <a:r>
              <a:rPr lang="en-CA" sz="2200" b="1" dirty="0"/>
              <a:t> </a:t>
            </a:r>
            <a:r>
              <a:rPr lang="en-CA" b="1" dirty="0"/>
              <a:t>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0F757-038C-B742-B165-F5C4859A2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Les </a:t>
            </a:r>
            <a:r>
              <a:rPr lang="en-CA" dirty="0" err="1"/>
              <a:t>examinateurs</a:t>
            </a:r>
            <a:r>
              <a:rPr lang="en-CA" dirty="0"/>
              <a:t> </a:t>
            </a:r>
            <a:r>
              <a:rPr lang="en-CA" dirty="0" err="1"/>
              <a:t>tiendront</a:t>
            </a:r>
            <a:r>
              <a:rPr lang="en-CA" dirty="0"/>
              <a:t> </a:t>
            </a:r>
            <a:r>
              <a:rPr lang="en-CA" dirty="0" err="1"/>
              <a:t>compte</a:t>
            </a:r>
            <a:r>
              <a:rPr lang="en-CA" dirty="0"/>
              <a:t> de la </a:t>
            </a:r>
            <a:r>
              <a:rPr lang="en-CA" dirty="0" err="1"/>
              <a:t>tâche</a:t>
            </a:r>
            <a:r>
              <a:rPr lang="en-CA" dirty="0"/>
              <a:t> </a:t>
            </a:r>
            <a:r>
              <a:rPr lang="en-CA" dirty="0" err="1"/>
              <a:t>effectuée</a:t>
            </a:r>
            <a:r>
              <a:rPr lang="en-CA" dirty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6243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B851-7C6B-8246-BCD9-AF894FED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Que se passe-t-il </a:t>
            </a:r>
            <a:r>
              <a:rPr lang="en-CA" b="1" dirty="0" err="1"/>
              <a:t>si</a:t>
            </a:r>
            <a:r>
              <a:rPr lang="en-CA" b="1" dirty="0"/>
              <a:t> le / la </a:t>
            </a:r>
            <a:r>
              <a:rPr lang="en-CA" b="1" dirty="0" err="1"/>
              <a:t>candidat</a:t>
            </a:r>
            <a:r>
              <a:rPr lang="en-CA" b="1" dirty="0"/>
              <a:t>(e) </a:t>
            </a:r>
            <a:r>
              <a:rPr lang="en-CA" b="1" dirty="0" err="1"/>
              <a:t>choisit</a:t>
            </a:r>
            <a:r>
              <a:rPr lang="en-CA" b="1" dirty="0"/>
              <a:t> un type de </a:t>
            </a:r>
            <a:r>
              <a:rPr lang="en-CA" b="1" dirty="0" err="1"/>
              <a:t>texte</a:t>
            </a:r>
            <a:r>
              <a:rPr lang="en-CA" b="1" dirty="0"/>
              <a:t> </a:t>
            </a:r>
            <a:r>
              <a:rPr lang="en-CA" b="1" dirty="0" err="1"/>
              <a:t>inapproprié</a:t>
            </a:r>
            <a:r>
              <a:rPr lang="en-CA" b="1" dirty="0"/>
              <a:t>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08E79-4388-CE43-9358-C7A1244F5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Chaque</a:t>
            </a:r>
            <a:r>
              <a:rPr lang="en-CA" dirty="0"/>
              <a:t> </a:t>
            </a:r>
            <a:r>
              <a:rPr lang="en-CA" dirty="0" err="1"/>
              <a:t>critère</a:t>
            </a:r>
            <a:r>
              <a:rPr lang="en-CA" dirty="0"/>
              <a:t>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évalué</a:t>
            </a:r>
            <a:r>
              <a:rPr lang="en-CA" dirty="0"/>
              <a:t> </a:t>
            </a:r>
            <a:r>
              <a:rPr lang="en-CA" dirty="0" err="1"/>
              <a:t>indépendamment</a:t>
            </a:r>
            <a:r>
              <a:rPr lang="en-CA" dirty="0"/>
              <a:t>. Le / la </a:t>
            </a:r>
            <a:r>
              <a:rPr lang="en-CA" dirty="0" err="1"/>
              <a:t>candidat</a:t>
            </a:r>
            <a:r>
              <a:rPr lang="en-CA" dirty="0"/>
              <a:t>(e) </a:t>
            </a:r>
            <a:r>
              <a:rPr lang="en-CA" dirty="0" err="1"/>
              <a:t>peut</a:t>
            </a:r>
            <a:r>
              <a:rPr lang="en-CA" dirty="0"/>
              <a:t> </a:t>
            </a:r>
            <a:r>
              <a:rPr lang="en-CA" dirty="0" err="1"/>
              <a:t>ainsi</a:t>
            </a:r>
            <a:r>
              <a:rPr lang="en-CA" dirty="0"/>
              <a:t> </a:t>
            </a:r>
            <a:r>
              <a:rPr lang="en-CA" dirty="0" err="1"/>
              <a:t>atteindre</a:t>
            </a:r>
            <a:r>
              <a:rPr lang="en-CA" dirty="0"/>
              <a:t> les </a:t>
            </a:r>
            <a:r>
              <a:rPr lang="en-CA" dirty="0" err="1"/>
              <a:t>bandes</a:t>
            </a:r>
            <a:r>
              <a:rPr lang="en-CA" dirty="0"/>
              <a:t> </a:t>
            </a:r>
            <a:r>
              <a:rPr lang="en-CA" dirty="0" err="1"/>
              <a:t>supérieures</a:t>
            </a:r>
            <a:r>
              <a:rPr lang="en-CA" dirty="0"/>
              <a:t> pour le </a:t>
            </a:r>
            <a:r>
              <a:rPr lang="en-CA" dirty="0" err="1"/>
              <a:t>critère</a:t>
            </a:r>
            <a:r>
              <a:rPr lang="en-CA" dirty="0"/>
              <a:t> A, langue et le </a:t>
            </a:r>
            <a:r>
              <a:rPr lang="en-CA" dirty="0" err="1"/>
              <a:t>critère</a:t>
            </a:r>
            <a:r>
              <a:rPr lang="en-CA" dirty="0"/>
              <a:t> B, message. La note pour le </a:t>
            </a:r>
            <a:r>
              <a:rPr lang="en-CA" dirty="0" err="1"/>
              <a:t>critère</a:t>
            </a:r>
            <a:r>
              <a:rPr lang="en-CA" dirty="0"/>
              <a:t> C, </a:t>
            </a:r>
            <a:r>
              <a:rPr lang="en-CA" dirty="0" err="1"/>
              <a:t>compréhension</a:t>
            </a:r>
            <a:r>
              <a:rPr lang="en-CA" dirty="0"/>
              <a:t> </a:t>
            </a:r>
            <a:r>
              <a:rPr lang="en-CA" dirty="0" err="1"/>
              <a:t>conceptuelle</a:t>
            </a:r>
            <a:r>
              <a:rPr lang="en-CA" dirty="0"/>
              <a:t>, </a:t>
            </a:r>
            <a:r>
              <a:rPr lang="en-CA" dirty="0" err="1"/>
              <a:t>pourrait</a:t>
            </a:r>
            <a:r>
              <a:rPr lang="en-CA" dirty="0"/>
              <a:t> ne pas </a:t>
            </a:r>
            <a:r>
              <a:rPr lang="en-CA" dirty="0" err="1"/>
              <a:t>dépasser</a:t>
            </a:r>
            <a:r>
              <a:rPr lang="en-CA" dirty="0"/>
              <a:t> 0.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2842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90DB-ABD0-8D4D-B2CF-FE08C5D34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000" b="1" dirty="0"/>
              <a:t>Que se passe-t-il </a:t>
            </a:r>
            <a:r>
              <a:rPr lang="en-CA" sz="2000" b="1" dirty="0" err="1"/>
              <a:t>si</a:t>
            </a:r>
            <a:r>
              <a:rPr lang="en-CA" sz="2000" b="1" dirty="0"/>
              <a:t> le / la </a:t>
            </a:r>
            <a:r>
              <a:rPr lang="en-CA" sz="2000" b="1" dirty="0" err="1"/>
              <a:t>candidat</a:t>
            </a:r>
            <a:r>
              <a:rPr lang="en-CA" sz="2000" b="1" dirty="0"/>
              <a:t>(e) </a:t>
            </a:r>
            <a:r>
              <a:rPr lang="en-CA" sz="2000" b="1" dirty="0" err="1"/>
              <a:t>indique</a:t>
            </a:r>
            <a:r>
              <a:rPr lang="en-CA" sz="2000" b="1" dirty="0"/>
              <a:t> un type de </a:t>
            </a:r>
            <a:r>
              <a:rPr lang="en-CA" sz="2000" b="1" dirty="0" err="1"/>
              <a:t>texte</a:t>
            </a:r>
            <a:r>
              <a:rPr lang="en-CA" sz="2000" b="1" dirty="0"/>
              <a:t> </a:t>
            </a:r>
            <a:r>
              <a:rPr lang="en-CA" sz="2000" b="1" dirty="0" err="1"/>
              <a:t>parmi</a:t>
            </a:r>
            <a:r>
              <a:rPr lang="en-CA" sz="2000" b="1" dirty="0"/>
              <a:t> les trois </a:t>
            </a:r>
            <a:r>
              <a:rPr lang="en-CA" sz="2000" b="1" dirty="0" err="1"/>
              <a:t>proposés</a:t>
            </a:r>
            <a:r>
              <a:rPr lang="en-CA" sz="2000" b="1" dirty="0"/>
              <a:t> </a:t>
            </a:r>
            <a:r>
              <a:rPr lang="en-CA" sz="2000" b="1" dirty="0" err="1"/>
              <a:t>mais</a:t>
            </a:r>
            <a:r>
              <a:rPr lang="en-CA" sz="2000" b="1" dirty="0"/>
              <a:t> </a:t>
            </a:r>
            <a:r>
              <a:rPr lang="en-CA" sz="2000" b="1" dirty="0" err="1"/>
              <a:t>rédige</a:t>
            </a:r>
            <a:r>
              <a:rPr lang="en-CA" sz="2000" b="1" dirty="0"/>
              <a:t> un </a:t>
            </a:r>
            <a:r>
              <a:rPr lang="en-CA" sz="2000" b="1" dirty="0" err="1"/>
              <a:t>autre</a:t>
            </a:r>
            <a:r>
              <a:rPr lang="en-CA" sz="2000" b="1" dirty="0"/>
              <a:t> type de </a:t>
            </a:r>
            <a:r>
              <a:rPr lang="en-CA" sz="2000" b="1" dirty="0" err="1"/>
              <a:t>texte</a:t>
            </a:r>
            <a:r>
              <a:rPr lang="en-CA" sz="2000" b="1" dirty="0"/>
              <a:t> ?</a:t>
            </a:r>
            <a:endParaRPr lang="fr-CA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1992D-727D-AA49-9113-3A622CC6D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Les </a:t>
            </a:r>
            <a:r>
              <a:rPr lang="en-CA" dirty="0" err="1"/>
              <a:t>examinateurs</a:t>
            </a:r>
            <a:r>
              <a:rPr lang="en-CA" dirty="0"/>
              <a:t> </a:t>
            </a:r>
            <a:r>
              <a:rPr lang="en-CA" dirty="0" err="1"/>
              <a:t>tiendront</a:t>
            </a:r>
            <a:r>
              <a:rPr lang="en-CA" dirty="0"/>
              <a:t> </a:t>
            </a:r>
            <a:r>
              <a:rPr lang="en-CA" dirty="0" err="1"/>
              <a:t>compte</a:t>
            </a:r>
            <a:r>
              <a:rPr lang="en-CA" dirty="0"/>
              <a:t> de la </a:t>
            </a:r>
            <a:r>
              <a:rPr lang="en-CA" dirty="0" err="1"/>
              <a:t>tâche</a:t>
            </a:r>
            <a:r>
              <a:rPr lang="en-CA" dirty="0"/>
              <a:t> </a:t>
            </a:r>
            <a:r>
              <a:rPr lang="en-CA" dirty="0" err="1"/>
              <a:t>effectuée</a:t>
            </a:r>
            <a:r>
              <a:rPr lang="en-CA" dirty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29606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EC27-F2A5-E84B-9AA2-5A2577449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1800" b="1" dirty="0"/>
              <a:t>Que se passe-t-il </a:t>
            </a:r>
            <a:r>
              <a:rPr lang="en-CA" sz="1800" b="1" dirty="0" err="1"/>
              <a:t>si</a:t>
            </a:r>
            <a:r>
              <a:rPr lang="en-CA" sz="1800" b="1" dirty="0"/>
              <a:t> le type de </a:t>
            </a:r>
            <a:r>
              <a:rPr lang="en-CA" sz="1800" b="1" dirty="0" err="1"/>
              <a:t>texte</a:t>
            </a:r>
            <a:r>
              <a:rPr lang="en-CA" sz="1800" b="1" dirty="0"/>
              <a:t> ne </a:t>
            </a:r>
            <a:r>
              <a:rPr lang="en-CA" sz="1800" b="1" dirty="0" err="1"/>
              <a:t>peut</a:t>
            </a:r>
            <a:r>
              <a:rPr lang="en-CA" sz="1800" b="1" dirty="0"/>
              <a:t> pas </a:t>
            </a:r>
            <a:r>
              <a:rPr lang="en-CA" sz="1800" b="1" dirty="0" err="1"/>
              <a:t>être</a:t>
            </a:r>
            <a:r>
              <a:rPr lang="en-CA" sz="1800" b="1" dirty="0"/>
              <a:t> </a:t>
            </a:r>
            <a:r>
              <a:rPr lang="en-CA" sz="1800" b="1" dirty="0" err="1"/>
              <a:t>identifié</a:t>
            </a:r>
            <a:r>
              <a:rPr lang="en-CA" sz="1800" b="1" dirty="0"/>
              <a:t> </a:t>
            </a:r>
            <a:r>
              <a:rPr lang="en-CA" sz="1800" b="1" dirty="0" err="1"/>
              <a:t>ou</a:t>
            </a:r>
            <a:r>
              <a:rPr lang="en-CA" sz="1800" b="1" dirty="0"/>
              <a:t> </a:t>
            </a:r>
            <a:r>
              <a:rPr lang="en-CA" sz="1800" b="1" dirty="0" err="1"/>
              <a:t>si</a:t>
            </a:r>
            <a:r>
              <a:rPr lang="en-CA" sz="1800" b="1" dirty="0"/>
              <a:t> le / la </a:t>
            </a:r>
            <a:r>
              <a:rPr lang="en-CA" sz="1800" b="1" dirty="0" err="1"/>
              <a:t>candidat</a:t>
            </a:r>
            <a:r>
              <a:rPr lang="en-CA" sz="1800" b="1" dirty="0"/>
              <a:t>(e) </a:t>
            </a:r>
            <a:r>
              <a:rPr lang="en-CA" sz="1800" b="1" dirty="0" err="1"/>
              <a:t>rédige</a:t>
            </a:r>
            <a:r>
              <a:rPr lang="en-CA" sz="1800" b="1" dirty="0"/>
              <a:t> un </a:t>
            </a:r>
            <a:r>
              <a:rPr lang="en-CA" sz="1800" b="1" dirty="0" err="1"/>
              <a:t>texte</a:t>
            </a:r>
            <a:r>
              <a:rPr lang="en-CA" sz="1800" b="1" dirty="0"/>
              <a:t> sans </a:t>
            </a:r>
            <a:r>
              <a:rPr lang="en-CA" sz="1800" b="1" dirty="0" err="1"/>
              <a:t>utiliser</a:t>
            </a:r>
            <a:r>
              <a:rPr lang="en-CA" sz="1800" b="1" dirty="0"/>
              <a:t> les conventions du genre ?</a:t>
            </a:r>
            <a:endParaRPr lang="fr-CA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A535B-4CED-A544-98F5-D6052EB67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 note pour le </a:t>
            </a:r>
            <a:r>
              <a:rPr lang="en-CA" dirty="0" err="1"/>
              <a:t>critère</a:t>
            </a:r>
            <a:r>
              <a:rPr lang="en-CA" dirty="0"/>
              <a:t> C, </a:t>
            </a:r>
            <a:r>
              <a:rPr lang="en-CA" dirty="0" err="1"/>
              <a:t>compréhension</a:t>
            </a:r>
            <a:r>
              <a:rPr lang="en-CA" dirty="0"/>
              <a:t> </a:t>
            </a:r>
            <a:r>
              <a:rPr lang="en-CA" dirty="0" err="1"/>
              <a:t>conceptuelle</a:t>
            </a:r>
            <a:r>
              <a:rPr lang="en-CA" dirty="0"/>
              <a:t> </a:t>
            </a:r>
            <a:r>
              <a:rPr lang="en-CA" dirty="0" err="1"/>
              <a:t>est</a:t>
            </a:r>
            <a:r>
              <a:rPr lang="en-CA" dirty="0"/>
              <a:t> 0.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95115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D80E-0586-2F4F-AE81-ADF5EC55B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Que se passe-t-il </a:t>
            </a:r>
            <a:r>
              <a:rPr lang="en-CA" b="1" dirty="0" err="1"/>
              <a:t>si</a:t>
            </a:r>
            <a:r>
              <a:rPr lang="en-CA" b="1" dirty="0"/>
              <a:t> le / la </a:t>
            </a:r>
            <a:r>
              <a:rPr lang="en-CA" b="1" dirty="0" err="1"/>
              <a:t>candidat</a:t>
            </a:r>
            <a:r>
              <a:rPr lang="en-CA" b="1" dirty="0"/>
              <a:t> (e) ne </a:t>
            </a:r>
            <a:r>
              <a:rPr lang="en-CA" b="1" dirty="0" err="1"/>
              <a:t>comprend</a:t>
            </a:r>
            <a:r>
              <a:rPr lang="en-CA" b="1" dirty="0"/>
              <a:t> pas un aspect de la </a:t>
            </a:r>
            <a:r>
              <a:rPr lang="en-CA" b="1" dirty="0" err="1"/>
              <a:t>tâche</a:t>
            </a:r>
            <a:r>
              <a:rPr lang="en-CA" b="1" dirty="0"/>
              <a:t>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E580F-D9BA-5742-959F-DA59875B3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 </a:t>
            </a:r>
            <a:r>
              <a:rPr lang="en-CA" dirty="0" err="1"/>
              <a:t>réponse</a:t>
            </a:r>
            <a:r>
              <a:rPr lang="en-CA" dirty="0"/>
              <a:t>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notée</a:t>
            </a:r>
            <a:r>
              <a:rPr lang="en-CA" dirty="0"/>
              <a:t> </a:t>
            </a:r>
            <a:r>
              <a:rPr lang="en-CA" dirty="0" err="1"/>
              <a:t>selon</a:t>
            </a:r>
            <a:r>
              <a:rPr lang="en-CA" dirty="0"/>
              <a:t> les trois </a:t>
            </a:r>
            <a:r>
              <a:rPr lang="en-CA" dirty="0" err="1"/>
              <a:t>critères</a:t>
            </a:r>
            <a:r>
              <a:rPr lang="en-CA" dirty="0"/>
              <a:t>. Il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peu</a:t>
            </a:r>
            <a:r>
              <a:rPr lang="en-CA" dirty="0"/>
              <a:t> probable que le </a:t>
            </a:r>
            <a:r>
              <a:rPr lang="en-CA" dirty="0" err="1"/>
              <a:t>candidat</a:t>
            </a:r>
            <a:r>
              <a:rPr lang="en-CA" dirty="0"/>
              <a:t> </a:t>
            </a:r>
            <a:r>
              <a:rPr lang="en-CA" dirty="0" err="1"/>
              <a:t>obtienne</a:t>
            </a:r>
            <a:r>
              <a:rPr lang="en-CA" dirty="0"/>
              <a:t> un </a:t>
            </a:r>
            <a:r>
              <a:rPr lang="en-CA" dirty="0" err="1"/>
              <a:t>nombre</a:t>
            </a:r>
            <a:r>
              <a:rPr lang="en-CA" dirty="0"/>
              <a:t> de points </a:t>
            </a:r>
            <a:r>
              <a:rPr lang="en-CA" dirty="0" err="1"/>
              <a:t>élevé</a:t>
            </a:r>
            <a:r>
              <a:rPr lang="en-CA" dirty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0012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0148F-498A-9442-8C7F-1C0226A3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Que se passe-t-il </a:t>
            </a:r>
            <a:r>
              <a:rPr lang="en-CA" b="1" dirty="0" err="1"/>
              <a:t>si</a:t>
            </a:r>
            <a:r>
              <a:rPr lang="en-CA" b="1" dirty="0"/>
              <a:t> le message </a:t>
            </a:r>
            <a:r>
              <a:rPr lang="en-CA" b="1" dirty="0" err="1"/>
              <a:t>est</a:t>
            </a:r>
            <a:r>
              <a:rPr lang="en-CA" b="1" dirty="0"/>
              <a:t> hors </a:t>
            </a:r>
            <a:r>
              <a:rPr lang="en-CA" b="1" dirty="0" err="1"/>
              <a:t>sujet</a:t>
            </a:r>
            <a:r>
              <a:rPr lang="en-CA" b="1" dirty="0"/>
              <a:t> 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8505-191B-E84D-A00A-458B34615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Chaque</a:t>
            </a:r>
            <a:r>
              <a:rPr lang="en-CA" dirty="0"/>
              <a:t> </a:t>
            </a:r>
            <a:r>
              <a:rPr lang="en-CA" dirty="0" err="1"/>
              <a:t>critère</a:t>
            </a:r>
            <a:r>
              <a:rPr lang="en-CA" dirty="0"/>
              <a:t>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évalué</a:t>
            </a:r>
            <a:r>
              <a:rPr lang="en-CA" dirty="0"/>
              <a:t> </a:t>
            </a:r>
            <a:r>
              <a:rPr lang="en-CA" dirty="0" err="1"/>
              <a:t>indépendamment</a:t>
            </a:r>
            <a:r>
              <a:rPr lang="en-CA" dirty="0"/>
              <a:t>. Le / la </a:t>
            </a:r>
            <a:r>
              <a:rPr lang="en-CA" dirty="0" err="1"/>
              <a:t>candidat</a:t>
            </a:r>
            <a:r>
              <a:rPr lang="en-CA" dirty="0"/>
              <a:t>(e) </a:t>
            </a:r>
            <a:r>
              <a:rPr lang="en-CA" dirty="0" err="1"/>
              <a:t>peut</a:t>
            </a:r>
            <a:r>
              <a:rPr lang="en-CA" dirty="0"/>
              <a:t> </a:t>
            </a:r>
            <a:r>
              <a:rPr lang="en-CA" dirty="0" err="1"/>
              <a:t>ainsi</a:t>
            </a:r>
            <a:r>
              <a:rPr lang="en-CA" dirty="0"/>
              <a:t> </a:t>
            </a:r>
            <a:r>
              <a:rPr lang="en-CA" dirty="0" err="1"/>
              <a:t>atteindre</a:t>
            </a:r>
            <a:r>
              <a:rPr lang="en-CA" dirty="0"/>
              <a:t> les </a:t>
            </a:r>
            <a:r>
              <a:rPr lang="en-CA" dirty="0" err="1"/>
              <a:t>bandes</a:t>
            </a:r>
            <a:r>
              <a:rPr lang="en-CA" dirty="0"/>
              <a:t> </a:t>
            </a:r>
            <a:r>
              <a:rPr lang="en-CA" dirty="0" err="1"/>
              <a:t>supérieures</a:t>
            </a:r>
            <a:r>
              <a:rPr lang="en-CA" dirty="0"/>
              <a:t> pour le </a:t>
            </a:r>
            <a:r>
              <a:rPr lang="en-CA" dirty="0" err="1"/>
              <a:t>critère</a:t>
            </a:r>
            <a:r>
              <a:rPr lang="en-CA" dirty="0"/>
              <a:t> A, langue. La note pour les </a:t>
            </a:r>
            <a:r>
              <a:rPr lang="en-CA" dirty="0" err="1"/>
              <a:t>critères</a:t>
            </a:r>
            <a:r>
              <a:rPr lang="en-CA" dirty="0"/>
              <a:t> B, message et C, </a:t>
            </a:r>
            <a:r>
              <a:rPr lang="en-CA" dirty="0" err="1"/>
              <a:t>compréhension</a:t>
            </a:r>
            <a:r>
              <a:rPr lang="en-CA" dirty="0"/>
              <a:t> </a:t>
            </a:r>
            <a:r>
              <a:rPr lang="en-CA" dirty="0" err="1"/>
              <a:t>conceptuelle</a:t>
            </a:r>
            <a:r>
              <a:rPr lang="en-CA" dirty="0"/>
              <a:t> </a:t>
            </a:r>
            <a:r>
              <a:rPr lang="en-CA" dirty="0" err="1"/>
              <a:t>pourrait</a:t>
            </a:r>
            <a:r>
              <a:rPr lang="en-CA" dirty="0"/>
              <a:t> ne pas </a:t>
            </a:r>
            <a:r>
              <a:rPr lang="en-CA" dirty="0" err="1"/>
              <a:t>dépasser</a:t>
            </a:r>
            <a:r>
              <a:rPr lang="en-CA" dirty="0"/>
              <a:t> 0.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6770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F651-6615-7746-B49E-42F287320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Que se passe-t-il </a:t>
            </a:r>
            <a:r>
              <a:rPr lang="en-CA" b="1" dirty="0" err="1"/>
              <a:t>si</a:t>
            </a:r>
            <a:r>
              <a:rPr lang="en-CA" b="1" dirty="0"/>
              <a:t> la </a:t>
            </a:r>
            <a:r>
              <a:rPr lang="en-CA" b="1" dirty="0" err="1"/>
              <a:t>réponse</a:t>
            </a:r>
            <a:r>
              <a:rPr lang="en-CA" b="1" dirty="0"/>
              <a:t> du / de la </a:t>
            </a:r>
            <a:r>
              <a:rPr lang="en-CA" b="1" dirty="0" err="1"/>
              <a:t>candidat</a:t>
            </a:r>
            <a:r>
              <a:rPr lang="en-CA" b="1" dirty="0"/>
              <a:t>(e) </a:t>
            </a:r>
            <a:r>
              <a:rPr lang="en-CA" b="1" dirty="0" err="1"/>
              <a:t>comporte</a:t>
            </a:r>
            <a:r>
              <a:rPr lang="en-CA" b="1" dirty="0"/>
              <a:t> des faits qui </a:t>
            </a:r>
            <a:r>
              <a:rPr lang="en-CA" b="1" dirty="0" err="1"/>
              <a:t>sont</a:t>
            </a:r>
            <a:r>
              <a:rPr lang="en-CA" b="1" dirty="0"/>
              <a:t> </a:t>
            </a:r>
            <a:r>
              <a:rPr lang="en-CA" b="1" dirty="0" err="1"/>
              <a:t>inexacts</a:t>
            </a:r>
            <a:r>
              <a:rPr lang="en-CA" b="1" dirty="0"/>
              <a:t>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E6080-9B4F-BE46-BC63-A9294CC27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Les </a:t>
            </a:r>
            <a:r>
              <a:rPr lang="en-CA" dirty="0" err="1"/>
              <a:t>connaissances</a:t>
            </a:r>
            <a:r>
              <a:rPr lang="en-CA" dirty="0"/>
              <a:t> </a:t>
            </a:r>
            <a:r>
              <a:rPr lang="en-CA" dirty="0" err="1"/>
              <a:t>factuelles</a:t>
            </a:r>
            <a:r>
              <a:rPr lang="en-CA" dirty="0"/>
              <a:t> des cinq </a:t>
            </a:r>
            <a:r>
              <a:rPr lang="en-CA" dirty="0" err="1"/>
              <a:t>thèmes</a:t>
            </a:r>
            <a:r>
              <a:rPr lang="en-CA" dirty="0"/>
              <a:t> ne </a:t>
            </a:r>
            <a:r>
              <a:rPr lang="en-CA" dirty="0" err="1"/>
              <a:t>sont</a:t>
            </a:r>
            <a:r>
              <a:rPr lang="en-CA" dirty="0"/>
              <a:t> pas </a:t>
            </a:r>
            <a:r>
              <a:rPr lang="en-CA" dirty="0" err="1"/>
              <a:t>évaluées</a:t>
            </a:r>
            <a:r>
              <a:rPr lang="en-CA" dirty="0"/>
              <a:t>. </a:t>
            </a:r>
            <a:r>
              <a:rPr lang="en-CA" dirty="0" err="1"/>
              <a:t>Néanmoins</a:t>
            </a:r>
            <a:r>
              <a:rPr lang="en-CA" dirty="0"/>
              <a:t>, les </a:t>
            </a:r>
            <a:r>
              <a:rPr lang="en-CA" dirty="0" err="1"/>
              <a:t>idées</a:t>
            </a:r>
            <a:r>
              <a:rPr lang="en-CA" dirty="0"/>
              <a:t> </a:t>
            </a:r>
            <a:r>
              <a:rPr lang="en-CA" dirty="0" err="1"/>
              <a:t>doivent</a:t>
            </a:r>
            <a:r>
              <a:rPr lang="en-CA" dirty="0"/>
              <a:t> </a:t>
            </a:r>
            <a:r>
              <a:rPr lang="en-CA" dirty="0" err="1"/>
              <a:t>être</a:t>
            </a:r>
            <a:r>
              <a:rPr lang="en-CA" dirty="0"/>
              <a:t> </a:t>
            </a:r>
            <a:r>
              <a:rPr lang="en-CA" dirty="0" err="1"/>
              <a:t>développées</a:t>
            </a:r>
            <a:r>
              <a:rPr lang="en-CA" dirty="0"/>
              <a:t> et </a:t>
            </a:r>
            <a:r>
              <a:rPr lang="en-CA" dirty="0" err="1"/>
              <a:t>cohérentes</a:t>
            </a:r>
            <a:r>
              <a:rPr lang="en-CA" dirty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7195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1DF05-D011-8245-96D8-976B996D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Comment les </a:t>
            </a:r>
            <a:r>
              <a:rPr lang="en-CA" b="1" dirty="0" err="1"/>
              <a:t>candidats</a:t>
            </a:r>
            <a:r>
              <a:rPr lang="en-CA" b="1" dirty="0"/>
              <a:t> </a:t>
            </a:r>
            <a:r>
              <a:rPr lang="en-CA" b="1" dirty="0" err="1"/>
              <a:t>peuvent-ils</a:t>
            </a:r>
            <a:r>
              <a:rPr lang="en-CA" b="1" dirty="0"/>
              <a:t> </a:t>
            </a:r>
            <a:r>
              <a:rPr lang="en-CA" b="1" dirty="0" err="1"/>
              <a:t>obtenir</a:t>
            </a:r>
            <a:r>
              <a:rPr lang="en-CA" b="1" dirty="0"/>
              <a:t> la note </a:t>
            </a:r>
            <a:r>
              <a:rPr lang="en-CA" b="1" dirty="0" err="1"/>
              <a:t>maximale</a:t>
            </a:r>
            <a:r>
              <a:rPr lang="en-CA" b="1" dirty="0"/>
              <a:t>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C6445-6ED2-524F-BBD5-F5BADAA05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Les </a:t>
            </a:r>
            <a:r>
              <a:rPr lang="en-CA" dirty="0" err="1"/>
              <a:t>candidats</a:t>
            </a:r>
            <a:r>
              <a:rPr lang="en-CA" dirty="0"/>
              <a:t> </a:t>
            </a:r>
            <a:r>
              <a:rPr lang="en-CA" dirty="0" err="1"/>
              <a:t>doivent</a:t>
            </a:r>
            <a:r>
              <a:rPr lang="en-CA" dirty="0"/>
              <a:t> </a:t>
            </a:r>
            <a:r>
              <a:rPr lang="en-CA" dirty="0" err="1"/>
              <a:t>être</a:t>
            </a:r>
            <a:r>
              <a:rPr lang="en-CA" dirty="0"/>
              <a:t> </a:t>
            </a:r>
            <a:r>
              <a:rPr lang="en-CA" dirty="0" err="1"/>
              <a:t>capables</a:t>
            </a:r>
            <a:r>
              <a:rPr lang="en-CA" dirty="0"/>
              <a:t> </a:t>
            </a:r>
            <a:r>
              <a:rPr lang="en-CA" dirty="0" err="1"/>
              <a:t>d’utiliser</a:t>
            </a:r>
            <a:r>
              <a:rPr lang="en-CA" dirty="0"/>
              <a:t> des structures </a:t>
            </a:r>
            <a:r>
              <a:rPr lang="en-CA" dirty="0" err="1"/>
              <a:t>grammaticales</a:t>
            </a:r>
            <a:r>
              <a:rPr lang="en-CA" dirty="0"/>
              <a:t> complexes et un </a:t>
            </a:r>
            <a:r>
              <a:rPr lang="en-CA" dirty="0" err="1"/>
              <a:t>vocabulaire</a:t>
            </a:r>
            <a:r>
              <a:rPr lang="en-CA" dirty="0"/>
              <a:t> </a:t>
            </a:r>
            <a:r>
              <a:rPr lang="en-CA" dirty="0" err="1"/>
              <a:t>spécifique</a:t>
            </a:r>
            <a:r>
              <a:rPr lang="en-CA" dirty="0"/>
              <a:t> aux </a:t>
            </a:r>
            <a:r>
              <a:rPr lang="en-CA" dirty="0" err="1"/>
              <a:t>thèmes</a:t>
            </a:r>
            <a:r>
              <a:rPr lang="en-CA" dirty="0"/>
              <a:t> </a:t>
            </a:r>
            <a:r>
              <a:rPr lang="en-CA" dirty="0" err="1"/>
              <a:t>abordés</a:t>
            </a:r>
            <a:r>
              <a:rPr lang="en-CA" dirty="0"/>
              <a:t>. </a:t>
            </a:r>
            <a:r>
              <a:rPr lang="en-CA" dirty="0" err="1"/>
              <a:t>Leurs</a:t>
            </a:r>
            <a:r>
              <a:rPr lang="en-CA" dirty="0"/>
              <a:t> copies </a:t>
            </a:r>
            <a:r>
              <a:rPr lang="en-CA" dirty="0" err="1"/>
              <a:t>peuvent</a:t>
            </a:r>
            <a:r>
              <a:rPr lang="en-CA" dirty="0"/>
              <a:t> </a:t>
            </a:r>
            <a:r>
              <a:rPr lang="en-CA" dirty="0" err="1"/>
              <a:t>comprendre</a:t>
            </a:r>
            <a:r>
              <a:rPr lang="en-CA" dirty="0"/>
              <a:t> </a:t>
            </a:r>
            <a:r>
              <a:rPr lang="en-CA" dirty="0" err="1"/>
              <a:t>quelques</a:t>
            </a:r>
            <a:r>
              <a:rPr lang="en-CA" dirty="0"/>
              <a:t> </a:t>
            </a:r>
            <a:r>
              <a:rPr lang="en-CA" dirty="0" err="1"/>
              <a:t>erreurs</a:t>
            </a:r>
            <a:r>
              <a:rPr lang="en-CA" dirty="0"/>
              <a:t> de langue du moment que </a:t>
            </a:r>
            <a:r>
              <a:rPr lang="en-CA" dirty="0" err="1"/>
              <a:t>celles</a:t>
            </a:r>
            <a:r>
              <a:rPr lang="en-CA" dirty="0"/>
              <a:t>-ci ne </a:t>
            </a:r>
            <a:r>
              <a:rPr lang="en-CA" dirty="0" err="1"/>
              <a:t>gênent</a:t>
            </a:r>
            <a:r>
              <a:rPr lang="en-CA" dirty="0"/>
              <a:t> pas la </a:t>
            </a:r>
            <a:r>
              <a:rPr lang="en-CA" dirty="0" err="1"/>
              <a:t>compréhension</a:t>
            </a:r>
            <a:r>
              <a:rPr lang="en-CA" dirty="0"/>
              <a:t>. </a:t>
            </a:r>
          </a:p>
          <a:p>
            <a:r>
              <a:rPr lang="en-CA" dirty="0"/>
              <a:t>Les </a:t>
            </a:r>
            <a:r>
              <a:rPr lang="en-CA" dirty="0" err="1"/>
              <a:t>idées</a:t>
            </a:r>
            <a:r>
              <a:rPr lang="en-CA" dirty="0"/>
              <a:t> </a:t>
            </a:r>
            <a:r>
              <a:rPr lang="en-CA" dirty="0" err="1"/>
              <a:t>doivent</a:t>
            </a:r>
            <a:r>
              <a:rPr lang="en-CA" dirty="0"/>
              <a:t> </a:t>
            </a:r>
            <a:r>
              <a:rPr lang="en-CA" dirty="0" err="1"/>
              <a:t>être</a:t>
            </a:r>
            <a:r>
              <a:rPr lang="en-CA" dirty="0"/>
              <a:t> </a:t>
            </a:r>
            <a:r>
              <a:rPr lang="en-CA" dirty="0" err="1"/>
              <a:t>pertinentes</a:t>
            </a:r>
            <a:r>
              <a:rPr lang="en-CA" dirty="0"/>
              <a:t> et bien </a:t>
            </a:r>
            <a:r>
              <a:rPr lang="en-CA" dirty="0" err="1"/>
              <a:t>développées</a:t>
            </a:r>
            <a:r>
              <a:rPr lang="en-CA" dirty="0"/>
              <a:t>, </a:t>
            </a:r>
            <a:r>
              <a:rPr lang="en-CA" dirty="0" err="1"/>
              <a:t>illustrées</a:t>
            </a:r>
            <a:r>
              <a:rPr lang="en-CA" dirty="0"/>
              <a:t>, </a:t>
            </a:r>
            <a:r>
              <a:rPr lang="en-CA" dirty="0" err="1"/>
              <a:t>à</a:t>
            </a:r>
            <a:r>
              <a:rPr lang="en-CA" dirty="0"/>
              <a:t> </a:t>
            </a:r>
            <a:r>
              <a:rPr lang="en-CA" dirty="0" err="1"/>
              <a:t>l’aide</a:t>
            </a:r>
            <a:r>
              <a:rPr lang="en-CA" dirty="0"/>
              <a:t> </a:t>
            </a:r>
            <a:r>
              <a:rPr lang="en-CA" dirty="0" err="1"/>
              <a:t>d’exemples</a:t>
            </a:r>
            <a:r>
              <a:rPr lang="en-CA" dirty="0"/>
              <a:t> </a:t>
            </a:r>
            <a:r>
              <a:rPr lang="en-CA" dirty="0" err="1"/>
              <a:t>concrets</a:t>
            </a:r>
            <a:r>
              <a:rPr lang="en-CA" dirty="0"/>
              <a:t> et </a:t>
            </a:r>
            <a:r>
              <a:rPr lang="en-CA" dirty="0" err="1"/>
              <a:t>d’interprétations</a:t>
            </a:r>
            <a:r>
              <a:rPr lang="en-CA" dirty="0"/>
              <a:t> </a:t>
            </a:r>
            <a:r>
              <a:rPr lang="en-CA" dirty="0" err="1"/>
              <a:t>personnelles</a:t>
            </a:r>
            <a:r>
              <a:rPr lang="en-CA" dirty="0"/>
              <a:t>. Les </a:t>
            </a:r>
            <a:r>
              <a:rPr lang="en-CA" dirty="0" err="1"/>
              <a:t>idées</a:t>
            </a:r>
            <a:r>
              <a:rPr lang="en-CA" dirty="0"/>
              <a:t> </a:t>
            </a:r>
            <a:r>
              <a:rPr lang="en-CA" dirty="0" err="1"/>
              <a:t>doivent</a:t>
            </a:r>
            <a:r>
              <a:rPr lang="en-CA" dirty="0"/>
              <a:t> </a:t>
            </a:r>
            <a:r>
              <a:rPr lang="en-CA" dirty="0" err="1"/>
              <a:t>être</a:t>
            </a:r>
            <a:r>
              <a:rPr lang="en-CA" dirty="0"/>
              <a:t> </a:t>
            </a:r>
            <a:r>
              <a:rPr lang="en-CA" dirty="0" err="1"/>
              <a:t>structurées</a:t>
            </a:r>
            <a:r>
              <a:rPr lang="en-CA" dirty="0"/>
              <a:t> de manière logique.</a:t>
            </a:r>
          </a:p>
          <a:p>
            <a:r>
              <a:rPr lang="en-CA" dirty="0"/>
              <a:t>Le / la </a:t>
            </a:r>
            <a:r>
              <a:rPr lang="en-CA" dirty="0" err="1"/>
              <a:t>candidat</a:t>
            </a:r>
            <a:r>
              <a:rPr lang="en-CA" dirty="0"/>
              <a:t>(e) doit faire </a:t>
            </a:r>
            <a:r>
              <a:rPr lang="en-CA" dirty="0" err="1"/>
              <a:t>preuve</a:t>
            </a:r>
            <a:r>
              <a:rPr lang="en-CA" dirty="0"/>
              <a:t> de </a:t>
            </a:r>
            <a:r>
              <a:rPr lang="en-CA" dirty="0" err="1"/>
              <a:t>compréhension</a:t>
            </a:r>
            <a:r>
              <a:rPr lang="en-CA" dirty="0"/>
              <a:t> </a:t>
            </a:r>
            <a:r>
              <a:rPr lang="en-CA" dirty="0" err="1"/>
              <a:t>conceptuelle</a:t>
            </a:r>
            <a:r>
              <a:rPr lang="en-CA" dirty="0"/>
              <a:t>. Il / </a:t>
            </a:r>
            <a:r>
              <a:rPr lang="en-CA" dirty="0" err="1"/>
              <a:t>elle</a:t>
            </a:r>
            <a:r>
              <a:rPr lang="en-CA" dirty="0"/>
              <a:t> doit identifier les buts </a:t>
            </a:r>
            <a:r>
              <a:rPr lang="en-CA" dirty="0" err="1"/>
              <a:t>précisés</a:t>
            </a:r>
            <a:r>
              <a:rPr lang="en-CA" dirty="0"/>
              <a:t> dans la </a:t>
            </a:r>
            <a:r>
              <a:rPr lang="en-CA" dirty="0" err="1"/>
              <a:t>tâche</a:t>
            </a:r>
            <a:r>
              <a:rPr lang="en-CA" dirty="0"/>
              <a:t> et les </a:t>
            </a:r>
            <a:r>
              <a:rPr lang="en-CA" dirty="0" err="1"/>
              <a:t>intégrer</a:t>
            </a:r>
            <a:r>
              <a:rPr lang="en-CA" dirty="0"/>
              <a:t> dans son </a:t>
            </a:r>
            <a:r>
              <a:rPr lang="en-CA" dirty="0" err="1"/>
              <a:t>texte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utilisant</a:t>
            </a:r>
            <a:r>
              <a:rPr lang="en-CA" dirty="0"/>
              <a:t> un </a:t>
            </a:r>
            <a:r>
              <a:rPr lang="en-CA" dirty="0" err="1"/>
              <a:t>langage</a:t>
            </a:r>
            <a:r>
              <a:rPr lang="en-CA" dirty="0"/>
              <a:t> (</a:t>
            </a:r>
            <a:r>
              <a:rPr lang="en-CA" dirty="0" err="1"/>
              <a:t>registre</a:t>
            </a:r>
            <a:r>
              <a:rPr lang="en-CA" dirty="0"/>
              <a:t> et ton) </a:t>
            </a:r>
            <a:r>
              <a:rPr lang="en-CA" dirty="0" err="1"/>
              <a:t>adapté</a:t>
            </a:r>
            <a:r>
              <a:rPr lang="en-CA" dirty="0"/>
              <a:t> au but, au </a:t>
            </a:r>
            <a:r>
              <a:rPr lang="en-CA" dirty="0" err="1"/>
              <a:t>contexte</a:t>
            </a:r>
            <a:r>
              <a:rPr lang="en-CA" dirty="0"/>
              <a:t> et au </a:t>
            </a:r>
            <a:r>
              <a:rPr lang="en-CA" dirty="0" err="1"/>
              <a:t>destinataire</a:t>
            </a:r>
            <a:r>
              <a:rPr lang="en-CA" dirty="0"/>
              <a:t>. </a:t>
            </a:r>
          </a:p>
          <a:p>
            <a:r>
              <a:rPr lang="en-CA" dirty="0"/>
              <a:t>Le type de </a:t>
            </a:r>
            <a:r>
              <a:rPr lang="en-CA" dirty="0" err="1"/>
              <a:t>texte</a:t>
            </a:r>
            <a:r>
              <a:rPr lang="en-CA" dirty="0"/>
              <a:t> </a:t>
            </a:r>
            <a:r>
              <a:rPr lang="en-CA" dirty="0" err="1"/>
              <a:t>choisi</a:t>
            </a:r>
            <a:r>
              <a:rPr lang="en-CA" dirty="0"/>
              <a:t> doit </a:t>
            </a:r>
            <a:r>
              <a:rPr lang="en-CA" dirty="0" err="1"/>
              <a:t>être</a:t>
            </a:r>
            <a:r>
              <a:rPr lang="en-CA" dirty="0"/>
              <a:t> </a:t>
            </a:r>
            <a:r>
              <a:rPr lang="en-CA" dirty="0" err="1"/>
              <a:t>adapté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la </a:t>
            </a:r>
            <a:r>
              <a:rPr lang="en-CA" dirty="0" err="1"/>
              <a:t>tâche</a:t>
            </a:r>
            <a:r>
              <a:rPr lang="en-CA" dirty="0"/>
              <a:t> (au </a:t>
            </a:r>
            <a:r>
              <a:rPr lang="en-CA" dirty="0" err="1"/>
              <a:t>contexte</a:t>
            </a:r>
            <a:r>
              <a:rPr lang="en-CA" dirty="0"/>
              <a:t>, au but et au </a:t>
            </a:r>
            <a:r>
              <a:rPr lang="en-CA" dirty="0" err="1"/>
              <a:t>destinataire</a:t>
            </a:r>
            <a:r>
              <a:rPr lang="en-CA" dirty="0"/>
              <a:t>) et </a:t>
            </a:r>
            <a:r>
              <a:rPr lang="en-CA" dirty="0" err="1"/>
              <a:t>intégrer</a:t>
            </a:r>
            <a:r>
              <a:rPr lang="en-CA" dirty="0"/>
              <a:t> les conventions du type de </a:t>
            </a:r>
            <a:r>
              <a:rPr lang="en-CA" dirty="0" err="1"/>
              <a:t>texte</a:t>
            </a:r>
            <a:r>
              <a:rPr lang="en-CA" dirty="0"/>
              <a:t> </a:t>
            </a:r>
            <a:r>
              <a:rPr lang="en-CA" dirty="0" err="1"/>
              <a:t>choisi</a:t>
            </a:r>
            <a:r>
              <a:rPr lang="en-CA" dirty="0"/>
              <a:t>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720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76F55-B966-394C-9447-9646D4D98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Que </a:t>
            </a:r>
            <a:r>
              <a:rPr lang="en-CA" b="1" dirty="0" err="1"/>
              <a:t>signifie</a:t>
            </a:r>
            <a:r>
              <a:rPr lang="en-CA" b="1" dirty="0"/>
              <a:t> « la </a:t>
            </a:r>
            <a:r>
              <a:rPr lang="en-CA" b="1" dirty="0" err="1"/>
              <a:t>compréhension</a:t>
            </a:r>
            <a:r>
              <a:rPr lang="en-CA" b="1" dirty="0"/>
              <a:t> </a:t>
            </a:r>
            <a:r>
              <a:rPr lang="en-CA" b="1" dirty="0" err="1"/>
              <a:t>conceptuelle</a:t>
            </a:r>
            <a:r>
              <a:rPr lang="en-CA" b="1" dirty="0"/>
              <a:t> » 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5AD3B-9341-844D-BF26-2BB6E17A6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 prise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compte</a:t>
            </a:r>
            <a:r>
              <a:rPr lang="en-CA" dirty="0"/>
              <a:t> du </a:t>
            </a:r>
            <a:r>
              <a:rPr lang="en-CA" dirty="0" err="1"/>
              <a:t>destinataire</a:t>
            </a:r>
            <a:r>
              <a:rPr lang="en-CA" dirty="0"/>
              <a:t>, du </a:t>
            </a:r>
            <a:r>
              <a:rPr lang="en-CA" dirty="0" err="1"/>
              <a:t>contexte</a:t>
            </a:r>
            <a:r>
              <a:rPr lang="en-CA" dirty="0"/>
              <a:t> et du but de la </a:t>
            </a:r>
            <a:r>
              <a:rPr lang="en-CA" dirty="0" err="1"/>
              <a:t>tâche</a:t>
            </a:r>
            <a:r>
              <a:rPr lang="en-CA" dirty="0"/>
              <a:t>. Le / la </a:t>
            </a:r>
            <a:r>
              <a:rPr lang="en-CA" dirty="0" err="1"/>
              <a:t>candidat</a:t>
            </a:r>
            <a:r>
              <a:rPr lang="en-CA" dirty="0"/>
              <a:t>(e) doit identifier les buts </a:t>
            </a:r>
            <a:r>
              <a:rPr lang="en-CA" dirty="0" err="1"/>
              <a:t>précisés</a:t>
            </a:r>
            <a:r>
              <a:rPr lang="en-CA" dirty="0"/>
              <a:t> dans la </a:t>
            </a:r>
            <a:r>
              <a:rPr lang="en-CA" dirty="0" err="1"/>
              <a:t>tâche</a:t>
            </a:r>
            <a:r>
              <a:rPr lang="en-CA" dirty="0"/>
              <a:t> et les </a:t>
            </a:r>
            <a:r>
              <a:rPr lang="en-CA" dirty="0" err="1"/>
              <a:t>intégrer</a:t>
            </a:r>
            <a:r>
              <a:rPr lang="en-CA" dirty="0"/>
              <a:t> dans son </a:t>
            </a:r>
            <a:r>
              <a:rPr lang="en-CA" dirty="0" err="1"/>
              <a:t>texte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utilisant</a:t>
            </a:r>
            <a:r>
              <a:rPr lang="en-CA" dirty="0"/>
              <a:t> un </a:t>
            </a:r>
            <a:r>
              <a:rPr lang="en-CA" dirty="0" err="1"/>
              <a:t>langage</a:t>
            </a:r>
            <a:r>
              <a:rPr lang="en-CA" dirty="0"/>
              <a:t> </a:t>
            </a:r>
            <a:r>
              <a:rPr lang="en-CA" dirty="0" err="1"/>
              <a:t>adapté</a:t>
            </a:r>
            <a:r>
              <a:rPr lang="en-CA" dirty="0"/>
              <a:t> au </a:t>
            </a:r>
            <a:r>
              <a:rPr lang="en-CA" dirty="0" err="1"/>
              <a:t>contexte</a:t>
            </a:r>
            <a:r>
              <a:rPr lang="en-CA" dirty="0"/>
              <a:t> et au </a:t>
            </a:r>
            <a:r>
              <a:rPr lang="en-CA" dirty="0" err="1"/>
              <a:t>destinataire</a:t>
            </a:r>
            <a:r>
              <a:rPr lang="en-CA" dirty="0"/>
              <a:t>. 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449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297592"/>
              </p:ext>
            </p:extLst>
          </p:nvPr>
        </p:nvGraphicFramePr>
        <p:xfrm>
          <a:off x="809898" y="836022"/>
          <a:ext cx="10946672" cy="5643157"/>
        </p:xfrm>
        <a:graphic>
          <a:graphicData uri="http://schemas.openxmlformats.org/drawingml/2006/table">
            <a:tbl>
              <a:tblPr/>
              <a:tblGrid>
                <a:gridCol w="2736668">
                  <a:extLst>
                    <a:ext uri="{9D8B030D-6E8A-4147-A177-3AD203B41FA5}">
                      <a16:colId xmlns:a16="http://schemas.microsoft.com/office/drawing/2014/main" val="1535922495"/>
                    </a:ext>
                  </a:extLst>
                </a:gridCol>
                <a:gridCol w="2736668">
                  <a:extLst>
                    <a:ext uri="{9D8B030D-6E8A-4147-A177-3AD203B41FA5}">
                      <a16:colId xmlns:a16="http://schemas.microsoft.com/office/drawing/2014/main" val="3094163052"/>
                    </a:ext>
                  </a:extLst>
                </a:gridCol>
                <a:gridCol w="2736668">
                  <a:extLst>
                    <a:ext uri="{9D8B030D-6E8A-4147-A177-3AD203B41FA5}">
                      <a16:colId xmlns:a16="http://schemas.microsoft.com/office/drawing/2014/main" val="2050359115"/>
                    </a:ext>
                  </a:extLst>
                </a:gridCol>
                <a:gridCol w="2736668">
                  <a:extLst>
                    <a:ext uri="{9D8B030D-6E8A-4147-A177-3AD203B41FA5}">
                      <a16:colId xmlns:a16="http://schemas.microsoft.com/office/drawing/2014/main" val="888002668"/>
                    </a:ext>
                  </a:extLst>
                </a:gridCol>
              </a:tblGrid>
              <a:tr h="776380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analyser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dissuader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exprimer des sentiments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promouvoir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1435320"/>
                  </a:ext>
                </a:extLst>
              </a:tr>
              <a:tr h="473431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approuver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dirty="0" err="1">
                          <a:effectLst/>
                        </a:rPr>
                        <a:t>divertir</a:t>
                      </a:r>
                      <a:endParaRPr lang="en-CA" sz="1100" dirty="0">
                        <a:effectLst/>
                      </a:endParaRP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faire agir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proposer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3131473"/>
                  </a:ext>
                </a:extLst>
              </a:tr>
              <a:tr h="776380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argumenter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>
                          <a:effectLst/>
                        </a:rPr>
                        <a:t>donner le pour et le contre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faire part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protester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452751"/>
                  </a:ext>
                </a:extLst>
              </a:tr>
              <a:tr h="776380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comparer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donner votre opinion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informer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raconter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6273031"/>
                  </a:ext>
                </a:extLst>
              </a:tr>
              <a:tr h="473431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se confier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dresser une liste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interdire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recommander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064370"/>
                  </a:ext>
                </a:extLst>
              </a:tr>
              <a:tr h="473431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conseiller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émouvoir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juger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réfléchir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57599"/>
                  </a:ext>
                </a:extLst>
              </a:tr>
              <a:tr h="473431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contraster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encourager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justifier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renseigner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651893"/>
                  </a:ext>
                </a:extLst>
              </a:tr>
              <a:tr h="473431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convaincre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évaluer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s'opposer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résumer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50501"/>
                  </a:ext>
                </a:extLst>
              </a:tr>
              <a:tr h="473431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décrire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examiner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persuader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soutenir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226372"/>
                  </a:ext>
                </a:extLst>
              </a:tr>
              <a:tr h="473431"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se demander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expliquer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>
                          <a:effectLst/>
                        </a:rPr>
                        <a:t>préciser</a:t>
                      </a: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CA" sz="1100" dirty="0" err="1">
                          <a:effectLst/>
                        </a:rPr>
                        <a:t>suggérer</a:t>
                      </a:r>
                      <a:endParaRPr lang="en-CA" sz="1100" dirty="0">
                        <a:effectLst/>
                      </a:endParaRPr>
                    </a:p>
                  </a:txBody>
                  <a:tcPr marL="46437" marR="46437" marT="46437" marB="4643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315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42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7230B-7473-9F4D-9AE7-2A6992FA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err="1"/>
              <a:t>Combien</a:t>
            </a:r>
            <a:r>
              <a:rPr lang="en-CA" b="1" dirty="0"/>
              <a:t> de mots le / la </a:t>
            </a:r>
            <a:r>
              <a:rPr lang="en-CA" b="1" dirty="0" err="1"/>
              <a:t>candidat</a:t>
            </a:r>
            <a:r>
              <a:rPr lang="en-CA" b="1" dirty="0"/>
              <a:t>(e) doit-il / </a:t>
            </a:r>
            <a:r>
              <a:rPr lang="en-CA" b="1" dirty="0" err="1"/>
              <a:t>elle</a:t>
            </a:r>
            <a:r>
              <a:rPr lang="en-CA" b="1" dirty="0"/>
              <a:t> </a:t>
            </a:r>
            <a:r>
              <a:rPr lang="en-CA" b="1" dirty="0" err="1"/>
              <a:t>écrire</a:t>
            </a:r>
            <a:r>
              <a:rPr lang="en-CA" b="1" dirty="0"/>
              <a:t> 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49667-FEA7-E343-A7DA-43FDD9DD4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450-600 mots au </a:t>
            </a:r>
            <a:r>
              <a:rPr lang="en-CA" dirty="0" err="1"/>
              <a:t>niveau</a:t>
            </a:r>
            <a:r>
              <a:rPr lang="en-CA" dirty="0"/>
              <a:t> </a:t>
            </a:r>
            <a:r>
              <a:rPr lang="en-CA" dirty="0" err="1"/>
              <a:t>supérieur</a:t>
            </a:r>
            <a:r>
              <a:rPr lang="en-CA" dirty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641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D7885-4B78-9C4D-9726-CC076265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 Sur quoi </a:t>
            </a:r>
            <a:r>
              <a:rPr lang="en-CA" b="1" dirty="0" err="1"/>
              <a:t>sont</a:t>
            </a:r>
            <a:r>
              <a:rPr lang="en-CA" b="1" dirty="0"/>
              <a:t> </a:t>
            </a:r>
            <a:r>
              <a:rPr lang="en-CA" b="1" dirty="0" err="1"/>
              <a:t>basés</a:t>
            </a:r>
            <a:r>
              <a:rPr lang="en-CA" b="1" dirty="0"/>
              <a:t> les </a:t>
            </a:r>
            <a:r>
              <a:rPr lang="en-CA" b="1" dirty="0" err="1"/>
              <a:t>thèmes</a:t>
            </a:r>
            <a:r>
              <a:rPr lang="en-CA" b="1" dirty="0"/>
              <a:t> des </a:t>
            </a:r>
            <a:r>
              <a:rPr lang="en-CA" b="1" dirty="0" err="1"/>
              <a:t>tâches</a:t>
            </a:r>
            <a:r>
              <a:rPr lang="en-CA" b="1" dirty="0"/>
              <a:t>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5A481-DE2C-E04A-8396-6E3023EBA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Sur les cinq </a:t>
            </a:r>
            <a:r>
              <a:rPr lang="en-CA" dirty="0" err="1"/>
              <a:t>thèmes</a:t>
            </a:r>
            <a:r>
              <a:rPr lang="en-CA" dirty="0"/>
              <a:t> du </a:t>
            </a:r>
            <a:r>
              <a:rPr lang="en-CA" dirty="0" err="1"/>
              <a:t>cours</a:t>
            </a:r>
            <a:r>
              <a:rPr lang="en-CA" dirty="0"/>
              <a:t> : </a:t>
            </a:r>
            <a:r>
              <a:rPr lang="en-CA" dirty="0" err="1"/>
              <a:t>voir</a:t>
            </a:r>
            <a:r>
              <a:rPr lang="en-CA" dirty="0"/>
              <a:t> le </a:t>
            </a:r>
            <a:r>
              <a:rPr lang="en-CA" i="1" dirty="0"/>
              <a:t>Guide de langue B</a:t>
            </a:r>
            <a:r>
              <a:rPr lang="en-CA" dirty="0"/>
              <a:t>, p. 22.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4270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935B1-2199-3C40-928E-D35BA206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err="1"/>
              <a:t>Qu’entend</a:t>
            </a:r>
            <a:r>
              <a:rPr lang="en-CA" b="1" dirty="0"/>
              <a:t>-on par des « structures </a:t>
            </a:r>
            <a:r>
              <a:rPr lang="en-CA" b="1" dirty="0" err="1"/>
              <a:t>grammaticales</a:t>
            </a:r>
            <a:r>
              <a:rPr lang="en-CA" b="1" dirty="0"/>
              <a:t> de base et plus complexes » (</a:t>
            </a:r>
            <a:r>
              <a:rPr lang="en-CA" b="1" dirty="0" err="1"/>
              <a:t>Critère</a:t>
            </a:r>
            <a:r>
              <a:rPr lang="en-CA" b="1" dirty="0"/>
              <a:t> A, langue)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63744-15E2-C546-A141-A0D412A7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Font </a:t>
            </a:r>
            <a:r>
              <a:rPr lang="en-CA" dirty="0" err="1"/>
              <a:t>partie</a:t>
            </a:r>
            <a:r>
              <a:rPr lang="en-CA" dirty="0"/>
              <a:t> de structures </a:t>
            </a:r>
            <a:r>
              <a:rPr lang="en-CA" dirty="0" err="1"/>
              <a:t>grammaticales</a:t>
            </a:r>
            <a:r>
              <a:rPr lang="en-CA" dirty="0"/>
              <a:t> complexes : </a:t>
            </a:r>
          </a:p>
          <a:p>
            <a:r>
              <a:rPr lang="en-CA" dirty="0"/>
              <a:t>les phrases qui </a:t>
            </a:r>
            <a:r>
              <a:rPr lang="en-CA" dirty="0" err="1"/>
              <a:t>comportent</a:t>
            </a:r>
            <a:r>
              <a:rPr lang="en-CA" dirty="0"/>
              <a:t> deux </a:t>
            </a:r>
            <a:r>
              <a:rPr lang="en-CA" dirty="0" err="1"/>
              <a:t>ou</a:t>
            </a:r>
            <a:r>
              <a:rPr lang="en-CA" dirty="0"/>
              <a:t> </a:t>
            </a:r>
            <a:r>
              <a:rPr lang="en-CA" dirty="0" err="1"/>
              <a:t>plusieurs</a:t>
            </a:r>
            <a:r>
              <a:rPr lang="en-CA" dirty="0"/>
              <a:t> </a:t>
            </a:r>
            <a:r>
              <a:rPr lang="en-CA" dirty="0" err="1"/>
              <a:t>verbes</a:t>
            </a:r>
            <a:r>
              <a:rPr lang="en-CA" dirty="0"/>
              <a:t> </a:t>
            </a:r>
            <a:r>
              <a:rPr lang="en-CA" dirty="0" err="1"/>
              <a:t>conjugués</a:t>
            </a:r>
            <a:r>
              <a:rPr lang="en-CA" dirty="0"/>
              <a:t>  </a:t>
            </a:r>
          </a:p>
          <a:p>
            <a:r>
              <a:rPr lang="en-CA" dirty="0"/>
              <a:t>les phrases </a:t>
            </a:r>
            <a:r>
              <a:rPr lang="en-CA" dirty="0" err="1"/>
              <a:t>hypothétiques</a:t>
            </a:r>
            <a:endParaRPr lang="en-CA" dirty="0"/>
          </a:p>
          <a:p>
            <a:r>
              <a:rPr lang="en-CA" dirty="0" err="1"/>
              <a:t>l’emploi</a:t>
            </a:r>
            <a:r>
              <a:rPr lang="en-CA" dirty="0"/>
              <a:t> du </a:t>
            </a:r>
            <a:r>
              <a:rPr lang="en-CA" dirty="0" err="1"/>
              <a:t>discours</a:t>
            </a:r>
            <a:r>
              <a:rPr lang="en-CA" dirty="0"/>
              <a:t> indirect, du </a:t>
            </a:r>
            <a:r>
              <a:rPr lang="en-CA" dirty="0" err="1"/>
              <a:t>subjonctif</a:t>
            </a:r>
            <a:r>
              <a:rPr lang="en-CA" dirty="0"/>
              <a:t> </a:t>
            </a:r>
            <a:r>
              <a:rPr lang="en-CA" dirty="0" err="1"/>
              <a:t>ou</a:t>
            </a:r>
            <a:r>
              <a:rPr lang="en-CA" dirty="0"/>
              <a:t> du </a:t>
            </a:r>
            <a:r>
              <a:rPr lang="en-CA" dirty="0" err="1"/>
              <a:t>gérondif</a:t>
            </a:r>
            <a:r>
              <a:rPr lang="en-CA" dirty="0"/>
              <a:t>…  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1994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1DF7-7ECB-4E4A-A874-9255CB3A1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err="1"/>
              <a:t>Qu’entend</a:t>
            </a:r>
            <a:r>
              <a:rPr lang="en-CA" b="1" dirty="0"/>
              <a:t>-on par « expressions </a:t>
            </a:r>
            <a:r>
              <a:rPr lang="en-CA" b="1" dirty="0" err="1"/>
              <a:t>idiomatiques</a:t>
            </a:r>
            <a:r>
              <a:rPr lang="en-CA" b="1" dirty="0"/>
              <a:t> » (</a:t>
            </a:r>
            <a:r>
              <a:rPr lang="en-CA" b="1" dirty="0" err="1"/>
              <a:t>critère</a:t>
            </a:r>
            <a:r>
              <a:rPr lang="en-CA" b="1" dirty="0"/>
              <a:t> A, langue)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50E9E-A34F-9E4C-B6CB-883FE4C4D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« Des expressions </a:t>
            </a:r>
            <a:r>
              <a:rPr lang="en-CA" dirty="0" err="1"/>
              <a:t>idiomatiques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utilisées</a:t>
            </a:r>
            <a:r>
              <a:rPr lang="en-CA" dirty="0"/>
              <a:t> » ne </a:t>
            </a:r>
            <a:r>
              <a:rPr lang="en-CA" dirty="0" err="1"/>
              <a:t>veut</a:t>
            </a:r>
            <a:r>
              <a:rPr lang="en-CA" dirty="0"/>
              <a:t> pas dire que les </a:t>
            </a:r>
            <a:r>
              <a:rPr lang="en-CA" dirty="0" err="1"/>
              <a:t>candidats</a:t>
            </a:r>
            <a:r>
              <a:rPr lang="en-CA" dirty="0"/>
              <a:t> </a:t>
            </a:r>
            <a:r>
              <a:rPr lang="en-CA" dirty="0" err="1"/>
              <a:t>doivent</a:t>
            </a:r>
            <a:r>
              <a:rPr lang="en-CA" dirty="0"/>
              <a:t> employer des </a:t>
            </a:r>
            <a:r>
              <a:rPr lang="en-CA" dirty="0" err="1"/>
              <a:t>proverbes</a:t>
            </a:r>
            <a:r>
              <a:rPr lang="en-CA" dirty="0"/>
              <a:t> (« </a:t>
            </a:r>
            <a:r>
              <a:rPr lang="en-CA" dirty="0" err="1"/>
              <a:t>À</a:t>
            </a:r>
            <a:r>
              <a:rPr lang="en-CA" dirty="0"/>
              <a:t> bon chat, bon rat » ; « </a:t>
            </a:r>
            <a:r>
              <a:rPr lang="en-CA" dirty="0" err="1"/>
              <a:t>L'habit</a:t>
            </a:r>
            <a:r>
              <a:rPr lang="en-CA" dirty="0"/>
              <a:t> ne fait pas le </a:t>
            </a:r>
            <a:r>
              <a:rPr lang="en-CA" dirty="0" err="1"/>
              <a:t>moine</a:t>
            </a:r>
            <a:r>
              <a:rPr lang="en-CA" dirty="0"/>
              <a:t> ») </a:t>
            </a:r>
            <a:r>
              <a:rPr lang="en-CA" dirty="0" err="1"/>
              <a:t>ou</a:t>
            </a:r>
            <a:r>
              <a:rPr lang="en-CA" dirty="0"/>
              <a:t> des expressions </a:t>
            </a:r>
            <a:r>
              <a:rPr lang="en-CA" dirty="0" err="1"/>
              <a:t>toutes</a:t>
            </a:r>
            <a:r>
              <a:rPr lang="en-CA" dirty="0"/>
              <a:t> </a:t>
            </a:r>
            <a:r>
              <a:rPr lang="en-CA" dirty="0" err="1"/>
              <a:t>faites</a:t>
            </a:r>
            <a:r>
              <a:rPr lang="en-CA" dirty="0"/>
              <a:t> (« </a:t>
            </a:r>
            <a:r>
              <a:rPr lang="en-CA" dirty="0" err="1"/>
              <a:t>mettre</a:t>
            </a:r>
            <a:r>
              <a:rPr lang="en-CA" dirty="0"/>
              <a:t> la main </a:t>
            </a:r>
            <a:r>
              <a:rPr lang="en-CA" dirty="0" err="1"/>
              <a:t>à</a:t>
            </a:r>
            <a:r>
              <a:rPr lang="en-CA" dirty="0"/>
              <a:t> la pâte » ; « </a:t>
            </a:r>
            <a:r>
              <a:rPr lang="en-CA" dirty="0" err="1"/>
              <a:t>tomber</a:t>
            </a:r>
            <a:r>
              <a:rPr lang="en-CA" dirty="0"/>
              <a:t> dans les pommes ») </a:t>
            </a:r>
            <a:r>
              <a:rPr lang="en-CA" dirty="0" err="1"/>
              <a:t>qu’ils</a:t>
            </a:r>
            <a:r>
              <a:rPr lang="en-CA" dirty="0"/>
              <a:t> </a:t>
            </a:r>
            <a:r>
              <a:rPr lang="en-CA" dirty="0" err="1"/>
              <a:t>arrivent</a:t>
            </a:r>
            <a:r>
              <a:rPr lang="en-CA" dirty="0"/>
              <a:t> </a:t>
            </a:r>
            <a:r>
              <a:rPr lang="en-CA" dirty="0" err="1"/>
              <a:t>rarement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</a:t>
            </a:r>
            <a:r>
              <a:rPr lang="en-CA" dirty="0" err="1"/>
              <a:t>intégrer</a:t>
            </a:r>
            <a:r>
              <a:rPr lang="en-CA" dirty="0"/>
              <a:t> de manière naturelle </a:t>
            </a:r>
            <a:r>
              <a:rPr lang="en-CA" dirty="0" err="1"/>
              <a:t>à</a:t>
            </a:r>
            <a:r>
              <a:rPr lang="en-CA" dirty="0"/>
              <a:t> la </a:t>
            </a:r>
            <a:r>
              <a:rPr lang="en-CA" dirty="0" err="1"/>
              <a:t>tâche</a:t>
            </a:r>
            <a:r>
              <a:rPr lang="en-CA" dirty="0"/>
              <a:t> </a:t>
            </a:r>
            <a:r>
              <a:rPr lang="en-CA" dirty="0" err="1"/>
              <a:t>prescrite</a:t>
            </a:r>
            <a:r>
              <a:rPr lang="en-CA" dirty="0"/>
              <a:t>. Les rapports </a:t>
            </a:r>
            <a:r>
              <a:rPr lang="en-CA" dirty="0" err="1"/>
              <a:t>pédagogiques</a:t>
            </a:r>
            <a:r>
              <a:rPr lang="en-CA" dirty="0"/>
              <a:t> </a:t>
            </a:r>
            <a:r>
              <a:rPr lang="en-CA" dirty="0" err="1"/>
              <a:t>déconseillent</a:t>
            </a:r>
            <a:r>
              <a:rPr lang="en-CA" dirty="0"/>
              <a:t> </a:t>
            </a:r>
            <a:r>
              <a:rPr lang="en-CA" dirty="0" err="1"/>
              <a:t>fortement</a:t>
            </a:r>
            <a:r>
              <a:rPr lang="en-CA" dirty="0"/>
              <a:t> </a:t>
            </a:r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approche</a:t>
            </a:r>
            <a:r>
              <a:rPr lang="en-CA" dirty="0"/>
              <a:t> : « </a:t>
            </a:r>
            <a:r>
              <a:rPr lang="en-CA" dirty="0" err="1"/>
              <a:t>Éviter</a:t>
            </a:r>
            <a:r>
              <a:rPr lang="en-CA" dirty="0"/>
              <a:t> les expressions </a:t>
            </a:r>
            <a:r>
              <a:rPr lang="en-CA" dirty="0" err="1"/>
              <a:t>idiomatiques</a:t>
            </a:r>
            <a:r>
              <a:rPr lang="en-CA" dirty="0"/>
              <a:t> mal </a:t>
            </a:r>
            <a:r>
              <a:rPr lang="en-CA" dirty="0" err="1"/>
              <a:t>maîtrisées</a:t>
            </a:r>
            <a:r>
              <a:rPr lang="en-CA" dirty="0"/>
              <a:t> (</a:t>
            </a:r>
            <a:r>
              <a:rPr lang="en-CA" i="1" dirty="0"/>
              <a:t>« sans </a:t>
            </a:r>
            <a:r>
              <a:rPr lang="en-CA" i="1" dirty="0" err="1"/>
              <a:t>trompette</a:t>
            </a:r>
            <a:r>
              <a:rPr lang="en-CA" i="1" dirty="0"/>
              <a:t>, </a:t>
            </a:r>
            <a:r>
              <a:rPr lang="en-CA" i="1" dirty="0" err="1"/>
              <a:t>ni</a:t>
            </a:r>
            <a:r>
              <a:rPr lang="en-CA" i="1" dirty="0"/>
              <a:t> tambour » </a:t>
            </a:r>
            <a:r>
              <a:rPr lang="en-CA" dirty="0"/>
              <a:t>(sic), etc.) car </a:t>
            </a:r>
            <a:r>
              <a:rPr lang="en-CA" dirty="0" err="1"/>
              <a:t>elles</a:t>
            </a:r>
            <a:r>
              <a:rPr lang="en-CA" dirty="0"/>
              <a:t> </a:t>
            </a:r>
            <a:r>
              <a:rPr lang="en-CA" dirty="0" err="1"/>
              <a:t>sonnent</a:t>
            </a:r>
            <a:r>
              <a:rPr lang="en-CA" dirty="0"/>
              <a:t> </a:t>
            </a:r>
            <a:r>
              <a:rPr lang="en-CA" dirty="0" err="1"/>
              <a:t>généralement</a:t>
            </a:r>
            <a:r>
              <a:rPr lang="en-CA" dirty="0"/>
              <a:t> faux et </a:t>
            </a:r>
            <a:r>
              <a:rPr lang="en-CA" dirty="0" err="1"/>
              <a:t>impressionnent</a:t>
            </a:r>
            <a:r>
              <a:rPr lang="en-CA" dirty="0"/>
              <a:t> </a:t>
            </a:r>
            <a:r>
              <a:rPr lang="en-CA" dirty="0" err="1"/>
              <a:t>rarement</a:t>
            </a:r>
            <a:r>
              <a:rPr lang="en-CA" dirty="0"/>
              <a:t> </a:t>
            </a:r>
            <a:r>
              <a:rPr lang="en-CA" dirty="0" err="1"/>
              <a:t>l’examinateur</a:t>
            </a:r>
            <a:r>
              <a:rPr lang="en-CA" dirty="0"/>
              <a:t>. » (Rapport </a:t>
            </a:r>
            <a:r>
              <a:rPr lang="en-CA" dirty="0" err="1"/>
              <a:t>pédagogique</a:t>
            </a:r>
            <a:r>
              <a:rPr lang="en-CA" dirty="0"/>
              <a:t>, </a:t>
            </a:r>
            <a:r>
              <a:rPr lang="en-CA" dirty="0" err="1"/>
              <a:t>mai</a:t>
            </a:r>
            <a:r>
              <a:rPr lang="en-CA" dirty="0"/>
              <a:t> 2018). Il </a:t>
            </a:r>
            <a:r>
              <a:rPr lang="en-CA" dirty="0" err="1"/>
              <a:t>s’agit</a:t>
            </a:r>
            <a:r>
              <a:rPr lang="en-CA" dirty="0"/>
              <a:t> </a:t>
            </a:r>
            <a:r>
              <a:rPr lang="en-CA" dirty="0" err="1"/>
              <a:t>plutôt</a:t>
            </a:r>
            <a:r>
              <a:rPr lang="en-CA" dirty="0"/>
              <a:t> </a:t>
            </a:r>
            <a:r>
              <a:rPr lang="en-CA" dirty="0" err="1"/>
              <a:t>d’employer</a:t>
            </a:r>
            <a:r>
              <a:rPr lang="en-CA" dirty="0"/>
              <a:t> des expressions </a:t>
            </a:r>
            <a:r>
              <a:rPr lang="en-CA" dirty="0" err="1"/>
              <a:t>idiomatiques</a:t>
            </a:r>
            <a:r>
              <a:rPr lang="en-CA" dirty="0"/>
              <a:t> </a:t>
            </a:r>
            <a:r>
              <a:rPr lang="en-CA" dirty="0" err="1"/>
              <a:t>comme</a:t>
            </a:r>
            <a:r>
              <a:rPr lang="en-CA" dirty="0"/>
              <a:t> « </a:t>
            </a:r>
            <a:r>
              <a:rPr lang="en-CA" dirty="0" err="1"/>
              <a:t>relever</a:t>
            </a:r>
            <a:r>
              <a:rPr lang="en-CA" dirty="0"/>
              <a:t> un </a:t>
            </a:r>
            <a:r>
              <a:rPr lang="en-CA" dirty="0" err="1"/>
              <a:t>défi</a:t>
            </a:r>
            <a:r>
              <a:rPr lang="en-CA" dirty="0"/>
              <a:t> », « dresser un </a:t>
            </a:r>
            <a:r>
              <a:rPr lang="en-CA" dirty="0" err="1"/>
              <a:t>bilan</a:t>
            </a:r>
            <a:r>
              <a:rPr lang="en-CA" dirty="0"/>
              <a:t> » </a:t>
            </a:r>
            <a:r>
              <a:rPr lang="en-CA" dirty="0" err="1"/>
              <a:t>ou</a:t>
            </a:r>
            <a:r>
              <a:rPr lang="en-CA" dirty="0"/>
              <a:t> « faire obstacle », qui </a:t>
            </a:r>
            <a:r>
              <a:rPr lang="en-CA" dirty="0" err="1"/>
              <a:t>contribuent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la </a:t>
            </a:r>
            <a:r>
              <a:rPr lang="en-CA" dirty="0" err="1"/>
              <a:t>précision</a:t>
            </a:r>
            <a:r>
              <a:rPr lang="en-CA" dirty="0"/>
              <a:t> de la langue.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03257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C500E-3E45-DA4B-BF5B-CD2C69AB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 Les </a:t>
            </a:r>
            <a:r>
              <a:rPr lang="en-CA" b="1" dirty="0" err="1"/>
              <a:t>candidats</a:t>
            </a:r>
            <a:r>
              <a:rPr lang="en-CA" b="1" dirty="0"/>
              <a:t> </a:t>
            </a:r>
            <a:r>
              <a:rPr lang="en-CA" b="1" dirty="0" err="1"/>
              <a:t>peuvent-ils</a:t>
            </a:r>
            <a:r>
              <a:rPr lang="en-CA" b="1" dirty="0"/>
              <a:t> </a:t>
            </a:r>
            <a:r>
              <a:rPr lang="en-CA" b="1" dirty="0" err="1"/>
              <a:t>reprendre</a:t>
            </a:r>
            <a:r>
              <a:rPr lang="en-CA" b="1" dirty="0"/>
              <a:t> </a:t>
            </a:r>
            <a:r>
              <a:rPr lang="en-CA" b="1" dirty="0" err="1"/>
              <a:t>quelques</a:t>
            </a:r>
            <a:r>
              <a:rPr lang="en-CA" b="1" dirty="0"/>
              <a:t> mots du </a:t>
            </a:r>
            <a:r>
              <a:rPr lang="en-CA" b="1" dirty="0" err="1"/>
              <a:t>sujet</a:t>
            </a:r>
            <a:r>
              <a:rPr lang="en-CA" b="1" dirty="0"/>
              <a:t> dans </a:t>
            </a:r>
            <a:r>
              <a:rPr lang="en-CA" b="1" dirty="0" err="1"/>
              <a:t>leur</a:t>
            </a:r>
            <a:r>
              <a:rPr lang="en-CA" b="1" dirty="0"/>
              <a:t> </a:t>
            </a:r>
            <a:r>
              <a:rPr lang="en-CA" b="1" dirty="0" err="1"/>
              <a:t>tâche</a:t>
            </a:r>
            <a:r>
              <a:rPr lang="en-CA" b="1" dirty="0"/>
              <a:t> ?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69781-991A-C040-AD10-454DD5030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Oui</a:t>
            </a:r>
            <a:r>
              <a:rPr lang="en-CA" dirty="0"/>
              <a:t>, </a:t>
            </a:r>
            <a:r>
              <a:rPr lang="en-CA" dirty="0" err="1"/>
              <a:t>ils</a:t>
            </a:r>
            <a:r>
              <a:rPr lang="en-CA" dirty="0"/>
              <a:t> </a:t>
            </a:r>
            <a:r>
              <a:rPr lang="en-CA" dirty="0" err="1"/>
              <a:t>peuvent</a:t>
            </a:r>
            <a:r>
              <a:rPr lang="en-CA" dirty="0"/>
              <a:t> </a:t>
            </a:r>
            <a:r>
              <a:rPr lang="en-CA" dirty="0" err="1"/>
              <a:t>reprendre</a:t>
            </a:r>
            <a:r>
              <a:rPr lang="en-CA" dirty="0"/>
              <a:t> des mots </a:t>
            </a:r>
            <a:r>
              <a:rPr lang="en-CA" dirty="0" err="1"/>
              <a:t>clés</a:t>
            </a:r>
            <a:r>
              <a:rPr lang="en-CA" dirty="0"/>
              <a:t> </a:t>
            </a:r>
            <a:r>
              <a:rPr lang="en-CA" dirty="0" err="1"/>
              <a:t>qu’ils</a:t>
            </a:r>
            <a:r>
              <a:rPr lang="en-CA" dirty="0"/>
              <a:t> </a:t>
            </a:r>
            <a:r>
              <a:rPr lang="en-CA" dirty="0" err="1"/>
              <a:t>développeront</a:t>
            </a:r>
            <a:r>
              <a:rPr lang="en-CA" dirty="0"/>
              <a:t>, </a:t>
            </a:r>
            <a:r>
              <a:rPr lang="en-CA" dirty="0" err="1"/>
              <a:t>expliqueront</a:t>
            </a:r>
            <a:r>
              <a:rPr lang="en-CA" dirty="0"/>
              <a:t> et </a:t>
            </a:r>
            <a:r>
              <a:rPr lang="en-CA" dirty="0" err="1"/>
              <a:t>mettront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contexte</a:t>
            </a:r>
            <a:r>
              <a:rPr lang="en-CA" dirty="0"/>
              <a:t> par la suite.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7403263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17</TotalTime>
  <Words>990</Words>
  <Application>Microsoft Office PowerPoint</Application>
  <PresentationFormat>Widescreen</PresentationFormat>
  <Paragraphs>80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Le Feedback </vt:lpstr>
      <vt:lpstr>Comment les candidats peuvent-ils obtenir la note maximale ?</vt:lpstr>
      <vt:lpstr>Que signifie « la compréhension conceptuelle » ?</vt:lpstr>
      <vt:lpstr>PowerPoint Presentation</vt:lpstr>
      <vt:lpstr>Combien de mots le / la candidat(e) doit-il / elle écrire ?</vt:lpstr>
      <vt:lpstr> Sur quoi sont basés les thèmes des tâches ?</vt:lpstr>
      <vt:lpstr>Qu’entend-on par des « structures grammaticales de base et plus complexes » (Critère A, langue) ?</vt:lpstr>
      <vt:lpstr>Qu’entend-on par « expressions idiomatiques » (critère A, langue) ?</vt:lpstr>
      <vt:lpstr> Les candidats peuvent-ils reprendre quelques mots du sujet dans leur tâche ?</vt:lpstr>
      <vt:lpstr>Comment les copies sont-elles évaluées ?</vt:lpstr>
      <vt:lpstr>Quel critère utilise-t-on pour évaluer l’emploi de connecteurs logiques ?</vt:lpstr>
      <vt:lpstr> Que se passe-t-il si le / la candidat(e) n’indique pas un type de texte parmi les trois proposés ?</vt:lpstr>
      <vt:lpstr>Que se passe-t-il si le / la candidat(e) choisit un type de texte inapproprié ?</vt:lpstr>
      <vt:lpstr>Que se passe-t-il si le / la candidat(e) indique un type de texte parmi les trois proposés mais rédige un autre type de texte ?</vt:lpstr>
      <vt:lpstr>Que se passe-t-il si le type de texte ne peut pas être identifié ou si le / la candidat(e) rédige un texte sans utiliser les conventions du genre ?</vt:lpstr>
      <vt:lpstr>Que se passe-t-il si le / la candidat (e) ne comprend pas un aspect de la tâche ?</vt:lpstr>
      <vt:lpstr>Que se passe-t-il si le message est hors sujet ?</vt:lpstr>
      <vt:lpstr>Que se passe-t-il si la réponse du / de la candidat(e) comporte des faits qui sont inexacts 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Feedback </dc:title>
  <dc:creator>Vitusz Smith</dc:creator>
  <cp:lastModifiedBy>User</cp:lastModifiedBy>
  <cp:revision>8</cp:revision>
  <dcterms:created xsi:type="dcterms:W3CDTF">2021-11-21T21:04:03Z</dcterms:created>
  <dcterms:modified xsi:type="dcterms:W3CDTF">2021-11-22T12:47:41Z</dcterms:modified>
</cp:coreProperties>
</file>