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77"/>
  </p:notesMasterIdLst>
  <p:sldIdLst>
    <p:sldId id="256" r:id="rId4"/>
    <p:sldId id="257" r:id="rId5"/>
    <p:sldId id="258" r:id="rId6"/>
    <p:sldId id="328" r:id="rId7"/>
    <p:sldId id="315" r:id="rId8"/>
    <p:sldId id="316" r:id="rId9"/>
    <p:sldId id="259" r:id="rId10"/>
    <p:sldId id="317" r:id="rId11"/>
    <p:sldId id="260" r:id="rId12"/>
    <p:sldId id="31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19" r:id="rId25"/>
    <p:sldId id="272" r:id="rId26"/>
    <p:sldId id="320" r:id="rId27"/>
    <p:sldId id="273" r:id="rId28"/>
    <p:sldId id="321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322" r:id="rId46"/>
    <p:sldId id="323" r:id="rId47"/>
    <p:sldId id="324" r:id="rId48"/>
    <p:sldId id="325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26" r:id="rId73"/>
    <p:sldId id="327" r:id="rId74"/>
    <p:sldId id="313" r:id="rId75"/>
    <p:sldId id="314" r:id="rId76"/>
  </p:sldIdLst>
  <p:sldSz cx="9144000" cy="6858000" type="screen4x3"/>
  <p:notesSz cx="6858000" cy="9077325"/>
  <p:embeddedFontLst>
    <p:embeddedFont>
      <p:font typeface="Arial Black" panose="020B0A04020102020204" pitchFamily="34" charset="0"/>
      <p:bold r:id="rId78"/>
    </p:embeddedFont>
    <p:embeddedFont>
      <p:font typeface="Tahoma" panose="020B0604030504040204" pitchFamily="34" charset="0"/>
      <p:regular r:id="rId79"/>
      <p:bold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font" Target="fonts/font7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font" Target="fonts/font2.fntdata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5.fntdata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3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6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0462" y="681037"/>
            <a:ext cx="4538662" cy="3403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3939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70965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Ex. mining, forestry, farming, grazing, hunting, gathering, fishing, &amp; quarrying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209886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16905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Ex. retail, wholesale sales, transportation and distribution, entertainment, restaurants, clerical services, media, tourism, insurance, banking, healthcare, and law</a:t>
            </a:r>
          </a:p>
        </p:txBody>
      </p:sp>
    </p:spTree>
    <p:extLst>
      <p:ext uri="{BB962C8B-B14F-4D97-AF65-F5344CB8AC3E}">
        <p14:creationId xmlns:p14="http://schemas.microsoft.com/office/powerpoint/2010/main" val="288646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6894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0153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3023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The earliest occupational specialists: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Weapons makers &amp; spiritual leaders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Highly valued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Exchanged goods/services for food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Trade created: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 Dependence on cooperation among unrelated members.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As agriculture further developed villages grew in size.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Intra-village trade grew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More occupational specialization grew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Inter-village trade developed between communities (needs &amp; wants)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Villages began to depended on other villages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833711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Site Selection: Proximity to resources!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Lack of day-to-day necessities (firewood, adequate water, &amp; protection from the elements) were secondary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If a site did not work out the group would try another site the next year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Longer stays warranted more care in its selection</a:t>
            </a:r>
          </a:p>
        </p:txBody>
      </p:sp>
    </p:spTree>
    <p:extLst>
      <p:ext uri="{BB962C8B-B14F-4D97-AF65-F5344CB8AC3E}">
        <p14:creationId xmlns:p14="http://schemas.microsoft.com/office/powerpoint/2010/main" val="101604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Rural areas generally have a population of &lt;1000 people, while urban areas generally have a population of &gt;1000 people.</a:t>
            </a:r>
          </a:p>
        </p:txBody>
      </p:sp>
    </p:spTree>
    <p:extLst>
      <p:ext uri="{BB962C8B-B14F-4D97-AF65-F5344CB8AC3E}">
        <p14:creationId xmlns:p14="http://schemas.microsoft.com/office/powerpoint/2010/main" val="852869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6657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09656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948384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874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57189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96703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75067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75422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33220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00408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53064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271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4165557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78017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93191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96437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50838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dirty="0"/>
              <a:t>Improved availability to food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900" b="0" i="0" u="none" strike="noStrike" cap="none" dirty="0"/>
              <a:t>Improved transportation (better roads &amp; canals, trains, trucks)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900" b="0" i="0" u="none" strike="noStrike" cap="none" dirty="0"/>
              <a:t>Food could travel greater distances and still be fresh for the market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900" b="0" i="0" u="none" strike="noStrike" cap="none" dirty="0"/>
              <a:t>Increased amount of land providing food to a local city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900" b="0" i="0" u="none" strike="noStrike" cap="none" dirty="0"/>
              <a:t>Improved food preservation (canning, bottling, pasteurization, use of ice, smoother travelling, better packaging, refrigeration)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900" b="0" i="0" u="none" strike="noStrike" cap="none" dirty="0"/>
              <a:t>Improvements in farm equipment (mechanized farm equipment to increase productivity &amp; land they could cultivate)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endParaRPr sz="900" b="0" i="0" u="none" strike="noStrike" cap="none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dirty="0"/>
              <a:t>Movement of jobs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Majority of people lived on land producing food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Shift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Factories in cities: people could travel easily from work to home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Mechanization of farm equipment: reduced manual </a:t>
            </a:r>
            <a:r>
              <a:rPr lang="en-US" sz="900" b="0" i="0" u="none" strike="noStrike" cap="none" dirty="0" err="1"/>
              <a:t>labour</a:t>
            </a:r>
            <a:r>
              <a:rPr lang="en-US" sz="900" b="0" i="0" u="none" strike="noStrike" cap="none" dirty="0"/>
              <a:t> needed (leaving </a:t>
            </a:r>
            <a:r>
              <a:rPr lang="en-US" sz="900" b="0" i="0" u="none" strike="noStrike" cap="none" dirty="0" err="1"/>
              <a:t>labourers</a:t>
            </a:r>
            <a:r>
              <a:rPr lang="en-US" sz="900" b="0" i="0" u="none" strike="noStrike" cap="none" dirty="0"/>
              <a:t> out of work)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Searched out employment opportunities in factories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Mass produced goods beat out better quality crafts; leaving craftspeople in search of other work.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endParaRPr sz="900" b="0" i="0" u="none" strike="noStrike" cap="none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dirty="0"/>
              <a:t>Elimination of health risks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Pre industrial rev.: close quarters' led to diseases like cholera, tuberculosis, and the bubonic plague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Post industrial rev.: improved handling of sewage &amp; garbage providing save drink water.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Fewer died leading to greater population density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sz="900" b="0" i="0" u="none" strike="noStrike" cap="none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dirty="0"/>
              <a:t>Mass transit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Pre Industrial Revolution: travel limited to size of the city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dirty="0"/>
              <a:t>(walk/take a horse/ live close to places of work)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dirty="0"/>
              <a:t>.Development of streetcars and other mass forms of transit allowed people to live much greater distances from their work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endParaRPr sz="9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9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256783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90528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038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147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855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18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Development of agriculture: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Created a stable location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Meant a more regular food supply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Meant Less time need for gathering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Gave rise to the first villages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Allowed villagers to put more time into other activities.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1328923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837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61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208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6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896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80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88028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23848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248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53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Over 1000 years while cities evolved (prior to the Industrial Revolution) the max population rarely exceeded 100 000.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In the 300 years since 300 cities have grown to hold over 1 million people.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We will look at why this might be the case and if the Industrial Revolution did kick start the population growth of cities.</a:t>
            </a:r>
          </a:p>
        </p:txBody>
      </p:sp>
    </p:spTree>
    <p:extLst>
      <p:ext uri="{BB962C8B-B14F-4D97-AF65-F5344CB8AC3E}">
        <p14:creationId xmlns:p14="http://schemas.microsoft.com/office/powerpoint/2010/main" val="13503587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2" name="Shape 832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189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321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1860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618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9" name="Shape 85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8257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0369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6084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69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5641047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178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69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6215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8769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74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3884612" y="8621711"/>
            <a:ext cx="2971799" cy="454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8662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311650"/>
            <a:ext cx="5486399" cy="408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362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685800" y="1827213"/>
            <a:ext cx="7772400" cy="1627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301625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3"/>
          </p:nvPr>
        </p:nvSpPr>
        <p:spPr>
          <a:xfrm>
            <a:off x="301625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4"/>
          </p:nvPr>
        </p:nvSpPr>
        <p:spPr>
          <a:xfrm>
            <a:off x="4648200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 rot="5400000">
            <a:off x="4839494" y="2096293"/>
            <a:ext cx="5870574" cy="2135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 rot="5400000">
            <a:off x="492919" y="37305"/>
            <a:ext cx="5870574" cy="6253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 rot="5400000">
            <a:off x="2322512" y="-420687"/>
            <a:ext cx="4498975" cy="8540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 rot="5400000">
            <a:off x="4747418" y="2156618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 rot="5400000">
            <a:off x="556419" y="175419"/>
            <a:ext cx="58213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9" name="Shape 49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3"/>
          </p:nvPr>
        </p:nvSpPr>
        <p:spPr>
          <a:xfrm>
            <a:off x="4648200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2"/>
          </p:nvPr>
        </p:nvSpPr>
        <p:spPr>
          <a:xfrm>
            <a:off x="301625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3"/>
          </p:nvPr>
        </p:nvSpPr>
        <p:spPr>
          <a:xfrm>
            <a:off x="4648200" y="3925887"/>
            <a:ext cx="4194174" cy="2173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2011356" y="245520"/>
            <a:ext cx="6896105" cy="5453019"/>
            <a:chOff x="2011356" y="245520"/>
            <a:chExt cx="6896105" cy="5453019"/>
          </a:xfrm>
        </p:grpSpPr>
        <p:grpSp>
          <p:nvGrpSpPr>
            <p:cNvPr id="11" name="Shape 11"/>
            <p:cNvGrpSpPr/>
            <p:nvPr/>
          </p:nvGrpSpPr>
          <p:grpSpPr>
            <a:xfrm>
              <a:off x="3482975" y="954087"/>
              <a:ext cx="946150" cy="709611"/>
              <a:chOff x="0" y="0"/>
              <a:chExt cx="1219199" cy="9144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1219199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38150" y="401637"/>
                <a:ext cx="296861" cy="169861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011356" y="245520"/>
              <a:ext cx="6896105" cy="5453019"/>
              <a:chOff x="-94015" y="-66095"/>
              <a:chExt cx="8877652" cy="7020034"/>
            </a:xfrm>
          </p:grpSpPr>
          <p:grpSp>
            <p:nvGrpSpPr>
              <p:cNvPr id="15" name="Shape 15"/>
              <p:cNvGrpSpPr/>
              <p:nvPr/>
            </p:nvGrpSpPr>
            <p:grpSpPr>
              <a:xfrm>
                <a:off x="-94015" y="-66095"/>
                <a:ext cx="8871655" cy="7020034"/>
                <a:chOff x="-94015" y="-66095"/>
                <a:chExt cx="8871655" cy="7020034"/>
              </a:xfrm>
            </p:grpSpPr>
            <p:grpSp>
              <p:nvGrpSpPr>
                <p:cNvPr id="16" name="Shape 16"/>
                <p:cNvGrpSpPr/>
                <p:nvPr/>
              </p:nvGrpSpPr>
              <p:grpSpPr>
                <a:xfrm>
                  <a:off x="2125661" y="1252537"/>
                  <a:ext cx="4638674" cy="3406774"/>
                  <a:chOff x="2008186" y="1296987"/>
                  <a:chExt cx="4638674" cy="3406774"/>
                </a:xfrm>
              </p:grpSpPr>
              <p:sp>
                <p:nvSpPr>
                  <p:cNvPr id="17" name="Shape 17"/>
                  <p:cNvSpPr/>
                  <p:nvPr/>
                </p:nvSpPr>
                <p:spPr>
                  <a:xfrm>
                    <a:off x="2008186" y="1296987"/>
                    <a:ext cx="4638674" cy="34067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" name="Shape 18"/>
                  <p:cNvSpPr/>
                  <p:nvPr/>
                </p:nvSpPr>
                <p:spPr>
                  <a:xfrm>
                    <a:off x="3778250" y="2541586"/>
                    <a:ext cx="919162" cy="64452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/>
                      </a:gs>
                      <a:gs pos="100000">
                        <a:schemeClr val="dk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grpSp>
              <p:nvGrpSpPr>
                <p:cNvPr id="19" name="Shape 19"/>
                <p:cNvGrpSpPr/>
                <p:nvPr/>
              </p:nvGrpSpPr>
              <p:grpSpPr>
                <a:xfrm>
                  <a:off x="-94015" y="-66095"/>
                  <a:ext cx="8871655" cy="7020034"/>
                  <a:chOff x="-94015" y="-66095"/>
                  <a:chExt cx="8871655" cy="7020034"/>
                </a:xfrm>
              </p:grpSpPr>
              <p:grpSp>
                <p:nvGrpSpPr>
                  <p:cNvPr id="20" name="Shape 20"/>
                  <p:cNvGrpSpPr/>
                  <p:nvPr/>
                </p:nvGrpSpPr>
                <p:grpSpPr>
                  <a:xfrm>
                    <a:off x="4732599" y="2610112"/>
                    <a:ext cx="3297416" cy="3528397"/>
                    <a:chOff x="4615124" y="2654562"/>
                    <a:chExt cx="3297416" cy="3528397"/>
                  </a:xfrm>
                </p:grpSpPr>
                <p:sp>
                  <p:nvSpPr>
                    <p:cNvPr id="21" name="Shape 21"/>
                    <p:cNvSpPr/>
                    <p:nvPr/>
                  </p:nvSpPr>
                  <p:spPr>
                    <a:xfrm rot="2700000">
                      <a:off x="5510211" y="2428875"/>
                      <a:ext cx="495299" cy="27368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22" name="Shape 22"/>
                    <p:cNvSpPr/>
                    <p:nvPr/>
                  </p:nvSpPr>
                  <p:spPr>
                    <a:xfrm rot="2700000">
                      <a:off x="6729411" y="4654550"/>
                      <a:ext cx="777875" cy="14684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23" name="Shape 23"/>
                  <p:cNvGrpSpPr/>
                  <p:nvPr/>
                </p:nvGrpSpPr>
                <p:grpSpPr>
                  <a:xfrm>
                    <a:off x="4766490" y="2384651"/>
                    <a:ext cx="3915906" cy="3255815"/>
                    <a:chOff x="4649015" y="2429101"/>
                    <a:chExt cx="3915906" cy="3255815"/>
                  </a:xfrm>
                </p:grpSpPr>
                <p:sp>
                  <p:nvSpPr>
                    <p:cNvPr id="24" name="Shape 24"/>
                    <p:cNvSpPr/>
                    <p:nvPr/>
                  </p:nvSpPr>
                  <p:spPr>
                    <a:xfrm rot="2100000">
                      <a:off x="4546600" y="3205162"/>
                      <a:ext cx="2879724" cy="5508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25" name="Shape 25"/>
                    <p:cNvSpPr/>
                    <p:nvPr/>
                  </p:nvSpPr>
                  <p:spPr>
                    <a:xfrm rot="2100000">
                      <a:off x="6910386" y="4454524"/>
                      <a:ext cx="1546224" cy="8651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26" name="Shape 26"/>
                  <p:cNvGrpSpPr/>
                  <p:nvPr/>
                </p:nvGrpSpPr>
                <p:grpSpPr>
                  <a:xfrm>
                    <a:off x="4750139" y="2284217"/>
                    <a:ext cx="3989317" cy="2554790"/>
                    <a:chOff x="4632664" y="2328667"/>
                    <a:chExt cx="3989317" cy="2554790"/>
                  </a:xfrm>
                </p:grpSpPr>
                <p:sp>
                  <p:nvSpPr>
                    <p:cNvPr id="27" name="Shape 27"/>
                    <p:cNvSpPr/>
                    <p:nvPr/>
                  </p:nvSpPr>
                  <p:spPr>
                    <a:xfrm rot="1560000">
                      <a:off x="4598986" y="2908299"/>
                      <a:ext cx="2755900" cy="482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28" name="Shape 28"/>
                    <p:cNvSpPr/>
                    <p:nvPr/>
                  </p:nvSpPr>
                  <p:spPr>
                    <a:xfrm rot="1560000">
                      <a:off x="7051674" y="3841750"/>
                      <a:ext cx="1479549" cy="7556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29" name="Shape 29"/>
                  <p:cNvGrpSpPr/>
                  <p:nvPr/>
                </p:nvGrpSpPr>
                <p:grpSpPr>
                  <a:xfrm>
                    <a:off x="4742305" y="2154376"/>
                    <a:ext cx="4035334" cy="2070500"/>
                    <a:chOff x="4624830" y="2198826"/>
                    <a:chExt cx="4035334" cy="2070500"/>
                  </a:xfrm>
                </p:grpSpPr>
                <p:sp>
                  <p:nvSpPr>
                    <p:cNvPr id="30" name="Shape 30"/>
                    <p:cNvSpPr/>
                    <p:nvPr/>
                  </p:nvSpPr>
                  <p:spPr>
                    <a:xfrm rot="1080000">
                      <a:off x="4641850" y="2597150"/>
                      <a:ext cx="2662237" cy="5318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31" name="Shape 31"/>
                    <p:cNvSpPr/>
                    <p:nvPr/>
                  </p:nvSpPr>
                  <p:spPr>
                    <a:xfrm rot="1080000">
                      <a:off x="7135812" y="3233736"/>
                      <a:ext cx="1430336" cy="8350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32" name="Shape 32"/>
                  <p:cNvGrpSpPr/>
                  <p:nvPr/>
                </p:nvGrpSpPr>
                <p:grpSpPr>
                  <a:xfrm>
                    <a:off x="4792259" y="2052667"/>
                    <a:ext cx="3781356" cy="1267990"/>
                    <a:chOff x="4674784" y="2097117"/>
                    <a:chExt cx="3781356" cy="1267990"/>
                  </a:xfrm>
                </p:grpSpPr>
                <p:sp>
                  <p:nvSpPr>
                    <p:cNvPr id="33" name="Shape 33"/>
                    <p:cNvSpPr/>
                    <p:nvPr/>
                  </p:nvSpPr>
                  <p:spPr>
                    <a:xfrm rot="420000">
                      <a:off x="4695824" y="2244724"/>
                      <a:ext cx="2452687" cy="4952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34" name="Shape 34"/>
                    <p:cNvSpPr/>
                    <p:nvPr/>
                  </p:nvSpPr>
                  <p:spPr>
                    <a:xfrm rot="420000">
                      <a:off x="7096124" y="2511424"/>
                      <a:ext cx="1317625" cy="7762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35" name="Shape 35"/>
                  <p:cNvGrpSpPr/>
                  <p:nvPr/>
                </p:nvGrpSpPr>
                <p:grpSpPr>
                  <a:xfrm>
                    <a:off x="4847599" y="1949366"/>
                    <a:ext cx="3427649" cy="585954"/>
                    <a:chOff x="4730124" y="1993816"/>
                    <a:chExt cx="3427649" cy="585954"/>
                  </a:xfrm>
                </p:grpSpPr>
                <p:sp>
                  <p:nvSpPr>
                    <p:cNvPr id="36" name="Shape 36"/>
                    <p:cNvSpPr/>
                    <p:nvPr/>
                  </p:nvSpPr>
                  <p:spPr>
                    <a:xfrm rot="-120000">
                      <a:off x="4735511" y="2046286"/>
                      <a:ext cx="2228850" cy="3476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37" name="Shape 37"/>
                    <p:cNvSpPr/>
                    <p:nvPr/>
                  </p:nvSpPr>
                  <p:spPr>
                    <a:xfrm rot="-120000">
                      <a:off x="6951662" y="2014537"/>
                      <a:ext cx="1196974" cy="5445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38" name="Shape 38"/>
                  <p:cNvGrpSpPr/>
                  <p:nvPr/>
                </p:nvGrpSpPr>
                <p:grpSpPr>
                  <a:xfrm>
                    <a:off x="4769335" y="1292135"/>
                    <a:ext cx="3044422" cy="1028711"/>
                    <a:chOff x="4651860" y="1336585"/>
                    <a:chExt cx="3044422" cy="1028711"/>
                  </a:xfrm>
                </p:grpSpPr>
                <p:sp>
                  <p:nvSpPr>
                    <p:cNvPr id="39" name="Shape 39"/>
                    <p:cNvSpPr/>
                    <p:nvPr/>
                  </p:nvSpPr>
                  <p:spPr>
                    <a:xfrm rot="-840000">
                      <a:off x="4664074" y="1792287"/>
                      <a:ext cx="1957387" cy="341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40" name="Shape 40"/>
                    <p:cNvSpPr/>
                    <p:nvPr/>
                  </p:nvSpPr>
                  <p:spPr>
                    <a:xfrm rot="-840000">
                      <a:off x="6596062" y="1455736"/>
                      <a:ext cx="1050924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41" name="Shape 41"/>
                  <p:cNvGrpSpPr/>
                  <p:nvPr/>
                </p:nvGrpSpPr>
                <p:grpSpPr>
                  <a:xfrm>
                    <a:off x="723458" y="2805374"/>
                    <a:ext cx="3295829" cy="3526810"/>
                    <a:chOff x="605983" y="2849824"/>
                    <a:chExt cx="3295829" cy="3526810"/>
                  </a:xfrm>
                </p:grpSpPr>
                <p:sp>
                  <p:nvSpPr>
                    <p:cNvPr id="42" name="Shape 42"/>
                    <p:cNvSpPr/>
                    <p:nvPr/>
                  </p:nvSpPr>
                  <p:spPr>
                    <a:xfrm rot="-2700000" flipH="1">
                      <a:off x="2511425" y="2624136"/>
                      <a:ext cx="495299" cy="27368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43" name="Shape 43"/>
                    <p:cNvSpPr/>
                    <p:nvPr/>
                  </p:nvSpPr>
                  <p:spPr>
                    <a:xfrm rot="-2700000" flipH="1">
                      <a:off x="1011236" y="4848225"/>
                      <a:ext cx="777875" cy="14684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44" name="Shape 44"/>
                  <p:cNvGrpSpPr/>
                  <p:nvPr/>
                </p:nvGrpSpPr>
                <p:grpSpPr>
                  <a:xfrm>
                    <a:off x="1227" y="2665639"/>
                    <a:ext cx="3915906" cy="3255814"/>
                    <a:chOff x="-116246" y="2710089"/>
                    <a:chExt cx="3915906" cy="3255814"/>
                  </a:xfrm>
                </p:grpSpPr>
                <p:sp>
                  <p:nvSpPr>
                    <p:cNvPr id="45" name="Shape 45"/>
                    <p:cNvSpPr/>
                    <p:nvPr/>
                  </p:nvSpPr>
                  <p:spPr>
                    <a:xfrm rot="-2100000" flipH="1">
                      <a:off x="1022350" y="3486149"/>
                      <a:ext cx="2879724" cy="5508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46" name="Shape 46"/>
                    <p:cNvSpPr/>
                    <p:nvPr/>
                  </p:nvSpPr>
                  <p:spPr>
                    <a:xfrm rot="-2100000" flipH="1">
                      <a:off x="-7936" y="4735512"/>
                      <a:ext cx="1546224" cy="8651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47" name="Shape 47"/>
                  <p:cNvGrpSpPr/>
                  <p:nvPr/>
                </p:nvGrpSpPr>
                <p:grpSpPr>
                  <a:xfrm>
                    <a:off x="-55832" y="2565204"/>
                    <a:ext cx="3989316" cy="2554790"/>
                    <a:chOff x="-173307" y="2609654"/>
                    <a:chExt cx="3989316" cy="2554790"/>
                  </a:xfrm>
                </p:grpSpPr>
                <p:sp>
                  <p:nvSpPr>
                    <p:cNvPr id="48" name="Shape 48"/>
                    <p:cNvSpPr/>
                    <p:nvPr/>
                  </p:nvSpPr>
                  <p:spPr>
                    <a:xfrm rot="-1560000" flipH="1">
                      <a:off x="1093786" y="3189287"/>
                      <a:ext cx="2755900" cy="482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49" name="Shape 49"/>
                    <p:cNvSpPr/>
                    <p:nvPr/>
                  </p:nvSpPr>
                  <p:spPr>
                    <a:xfrm rot="-1560000" flipH="1">
                      <a:off x="-82549" y="4122737"/>
                      <a:ext cx="1479549" cy="7556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50" name="Shape 50"/>
                  <p:cNvGrpSpPr/>
                  <p:nvPr/>
                </p:nvGrpSpPr>
                <p:grpSpPr>
                  <a:xfrm>
                    <a:off x="-94015" y="2435363"/>
                    <a:ext cx="4035334" cy="2070501"/>
                    <a:chOff x="-211490" y="2479813"/>
                    <a:chExt cx="4035334" cy="2070501"/>
                  </a:xfrm>
                </p:grpSpPr>
                <p:sp>
                  <p:nvSpPr>
                    <p:cNvPr id="51" name="Shape 51"/>
                    <p:cNvSpPr/>
                    <p:nvPr/>
                  </p:nvSpPr>
                  <p:spPr>
                    <a:xfrm rot="-1080000" flipH="1">
                      <a:off x="1144587" y="2878136"/>
                      <a:ext cx="2662237" cy="5318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52" name="Shape 52"/>
                    <p:cNvSpPr/>
                    <p:nvPr/>
                  </p:nvSpPr>
                  <p:spPr>
                    <a:xfrm rot="-1080000" flipH="1">
                      <a:off x="-117474" y="3514724"/>
                      <a:ext cx="1430336" cy="8350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53" name="Shape 53"/>
                  <p:cNvGrpSpPr/>
                  <p:nvPr/>
                </p:nvGrpSpPr>
                <p:grpSpPr>
                  <a:xfrm>
                    <a:off x="110007" y="2333654"/>
                    <a:ext cx="3781355" cy="1267990"/>
                    <a:chOff x="-7467" y="2378104"/>
                    <a:chExt cx="3781355" cy="1267990"/>
                  </a:xfrm>
                </p:grpSpPr>
                <p:sp>
                  <p:nvSpPr>
                    <p:cNvPr id="54" name="Shape 54"/>
                    <p:cNvSpPr/>
                    <p:nvPr/>
                  </p:nvSpPr>
                  <p:spPr>
                    <a:xfrm rot="-420000" flipH="1">
                      <a:off x="1300161" y="2525712"/>
                      <a:ext cx="2452687" cy="4952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55" name="Shape 55"/>
                    <p:cNvSpPr/>
                    <p:nvPr/>
                  </p:nvSpPr>
                  <p:spPr>
                    <a:xfrm rot="-420000" flipH="1">
                      <a:off x="34924" y="2792412"/>
                      <a:ext cx="1317625" cy="7762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56" name="Shape 56"/>
                  <p:cNvGrpSpPr/>
                  <p:nvPr/>
                </p:nvGrpSpPr>
                <p:grpSpPr>
                  <a:xfrm>
                    <a:off x="408375" y="2230353"/>
                    <a:ext cx="3427649" cy="585954"/>
                    <a:chOff x="290900" y="2274803"/>
                    <a:chExt cx="3427649" cy="585954"/>
                  </a:xfrm>
                </p:grpSpPr>
                <p:sp>
                  <p:nvSpPr>
                    <p:cNvPr id="57" name="Shape 57"/>
                    <p:cNvSpPr/>
                    <p:nvPr/>
                  </p:nvSpPr>
                  <p:spPr>
                    <a:xfrm rot="120000" flipH="1">
                      <a:off x="1484311" y="2327275"/>
                      <a:ext cx="2228850" cy="3476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58" name="Shape 58"/>
                    <p:cNvSpPr/>
                    <p:nvPr/>
                  </p:nvSpPr>
                  <p:spPr>
                    <a:xfrm rot="120000" flipH="1">
                      <a:off x="300037" y="2295524"/>
                      <a:ext cx="1196974" cy="5445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59" name="Shape 59"/>
                  <p:cNvGrpSpPr/>
                  <p:nvPr/>
                </p:nvGrpSpPr>
                <p:grpSpPr>
                  <a:xfrm>
                    <a:off x="869865" y="1573123"/>
                    <a:ext cx="3044421" cy="1028711"/>
                    <a:chOff x="752390" y="1617573"/>
                    <a:chExt cx="3044421" cy="1028711"/>
                  </a:xfrm>
                </p:grpSpPr>
                <p:sp>
                  <p:nvSpPr>
                    <p:cNvPr id="60" name="Shape 60"/>
                    <p:cNvSpPr/>
                    <p:nvPr/>
                  </p:nvSpPr>
                  <p:spPr>
                    <a:xfrm rot="840000" flipH="1">
                      <a:off x="1827211" y="2073274"/>
                      <a:ext cx="1957387" cy="341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61" name="Shape 61"/>
                    <p:cNvSpPr/>
                    <p:nvPr/>
                  </p:nvSpPr>
                  <p:spPr>
                    <a:xfrm rot="840000" flipH="1">
                      <a:off x="801687" y="1736725"/>
                      <a:ext cx="1050924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62" name="Shape 62"/>
                  <p:cNvGrpSpPr/>
                  <p:nvPr/>
                </p:nvGrpSpPr>
                <p:grpSpPr>
                  <a:xfrm>
                    <a:off x="1033134" y="1205406"/>
                    <a:ext cx="2991778" cy="1410979"/>
                    <a:chOff x="915659" y="1249856"/>
                    <a:chExt cx="2991778" cy="1410979"/>
                  </a:xfrm>
                </p:grpSpPr>
                <p:sp>
                  <p:nvSpPr>
                    <p:cNvPr id="63" name="Shape 63"/>
                    <p:cNvSpPr/>
                    <p:nvPr/>
                  </p:nvSpPr>
                  <p:spPr>
                    <a:xfrm rot="1320000" flipH="1">
                      <a:off x="1957387" y="1965325"/>
                      <a:ext cx="1957386" cy="341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64" name="Shape 64"/>
                    <p:cNvSpPr/>
                    <p:nvPr/>
                  </p:nvSpPr>
                  <p:spPr>
                    <a:xfrm rot="1320000" flipH="1">
                      <a:off x="977899" y="1427162"/>
                      <a:ext cx="1050924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65" name="Shape 65"/>
                  <p:cNvGrpSpPr/>
                  <p:nvPr/>
                </p:nvGrpSpPr>
                <p:grpSpPr>
                  <a:xfrm>
                    <a:off x="1386021" y="687069"/>
                    <a:ext cx="2793412" cy="1945582"/>
                    <a:chOff x="1386021" y="687069"/>
                    <a:chExt cx="2793412" cy="1945582"/>
                  </a:xfrm>
                </p:grpSpPr>
                <p:sp>
                  <p:nvSpPr>
                    <p:cNvPr id="66" name="Shape 66"/>
                    <p:cNvSpPr/>
                    <p:nvPr/>
                  </p:nvSpPr>
                  <p:spPr>
                    <a:xfrm rot="2040000" flipH="1">
                      <a:off x="2293937" y="1773236"/>
                      <a:ext cx="1957386" cy="341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67" name="Shape 67"/>
                    <p:cNvSpPr/>
                    <p:nvPr/>
                  </p:nvSpPr>
                  <p:spPr>
                    <a:xfrm rot="2040000" flipH="1">
                      <a:off x="1446212" y="935036"/>
                      <a:ext cx="1050925" cy="5365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68" name="Shape 68"/>
                  <p:cNvGrpSpPr/>
                  <p:nvPr/>
                </p:nvGrpSpPr>
                <p:grpSpPr>
                  <a:xfrm>
                    <a:off x="1744521" y="177658"/>
                    <a:ext cx="2550950" cy="2366799"/>
                    <a:chOff x="1744521" y="177658"/>
                    <a:chExt cx="2550950" cy="2366799"/>
                  </a:xfrm>
                </p:grpSpPr>
                <p:sp>
                  <p:nvSpPr>
                    <p:cNvPr id="69" name="Shape 69"/>
                    <p:cNvSpPr/>
                    <p:nvPr/>
                  </p:nvSpPr>
                  <p:spPr>
                    <a:xfrm rot="2700000" flipH="1">
                      <a:off x="2479674" y="1550987"/>
                      <a:ext cx="1985961" cy="341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70" name="Shape 70"/>
                    <p:cNvSpPr/>
                    <p:nvPr/>
                  </p:nvSpPr>
                  <p:spPr>
                    <a:xfrm rot="2700000" flipH="1">
                      <a:off x="1778000" y="476250"/>
                      <a:ext cx="1066799" cy="5365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71" name="Shape 71"/>
                  <p:cNvGrpSpPr/>
                  <p:nvPr/>
                </p:nvGrpSpPr>
                <p:grpSpPr>
                  <a:xfrm>
                    <a:off x="2502040" y="49760"/>
                    <a:ext cx="1879651" cy="2428949"/>
                    <a:chOff x="2384565" y="94210"/>
                    <a:chExt cx="1879651" cy="2428949"/>
                  </a:xfrm>
                </p:grpSpPr>
                <p:sp>
                  <p:nvSpPr>
                    <p:cNvPr id="72" name="Shape 72"/>
                    <p:cNvSpPr/>
                    <p:nvPr/>
                  </p:nvSpPr>
                  <p:spPr>
                    <a:xfrm rot="3480000" flipH="1">
                      <a:off x="2783681" y="1521618"/>
                      <a:ext cx="1746250" cy="341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73" name="Shape 73"/>
                    <p:cNvSpPr/>
                    <p:nvPr/>
                  </p:nvSpPr>
                  <p:spPr>
                    <a:xfrm rot="3480000" flipH="1">
                      <a:off x="2391568" y="365918"/>
                      <a:ext cx="938211" cy="5365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74" name="Shape 74"/>
                  <p:cNvGrpSpPr/>
                  <p:nvPr/>
                </p:nvGrpSpPr>
                <p:grpSpPr>
                  <a:xfrm>
                    <a:off x="3044967" y="-66095"/>
                    <a:ext cx="1441265" cy="2506540"/>
                    <a:chOff x="2927492" y="-21645"/>
                    <a:chExt cx="1441265" cy="2506540"/>
                  </a:xfrm>
                </p:grpSpPr>
                <p:sp>
                  <p:nvSpPr>
                    <p:cNvPr id="75" name="Shape 75"/>
                    <p:cNvSpPr/>
                    <p:nvPr/>
                  </p:nvSpPr>
                  <p:spPr>
                    <a:xfrm rot="4140000" flipH="1">
                      <a:off x="3065462" y="1466850"/>
                      <a:ext cx="1684336" cy="341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76" name="Shape 76"/>
                    <p:cNvSpPr/>
                    <p:nvPr/>
                  </p:nvSpPr>
                  <p:spPr>
                    <a:xfrm rot="4140000" flipH="1">
                      <a:off x="2887662" y="228599"/>
                      <a:ext cx="904875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77" name="Shape 77"/>
                  <p:cNvGrpSpPr/>
                  <p:nvPr/>
                </p:nvGrpSpPr>
                <p:grpSpPr>
                  <a:xfrm>
                    <a:off x="4608520" y="838362"/>
                    <a:ext cx="2980872" cy="1451350"/>
                    <a:chOff x="4491045" y="882812"/>
                    <a:chExt cx="2980872" cy="1451350"/>
                  </a:xfrm>
                </p:grpSpPr>
                <p:sp>
                  <p:nvSpPr>
                    <p:cNvPr id="78" name="Shape 78"/>
                    <p:cNvSpPr/>
                    <p:nvPr/>
                  </p:nvSpPr>
                  <p:spPr>
                    <a:xfrm rot="-1380000">
                      <a:off x="4479924" y="1624012"/>
                      <a:ext cx="1957387" cy="341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79" name="Shape 79"/>
                    <p:cNvSpPr/>
                    <p:nvPr/>
                  </p:nvSpPr>
                  <p:spPr>
                    <a:xfrm rot="-1380000">
                      <a:off x="6357937" y="1066799"/>
                      <a:ext cx="1050925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80" name="Shape 80"/>
                  <p:cNvGrpSpPr/>
                  <p:nvPr/>
                </p:nvGrpSpPr>
                <p:grpSpPr>
                  <a:xfrm>
                    <a:off x="4441683" y="419082"/>
                    <a:ext cx="2823739" cy="1886644"/>
                    <a:chOff x="4324208" y="463532"/>
                    <a:chExt cx="2823739" cy="1886644"/>
                  </a:xfrm>
                </p:grpSpPr>
                <p:sp>
                  <p:nvSpPr>
                    <p:cNvPr id="81" name="Shape 81"/>
                    <p:cNvSpPr/>
                    <p:nvPr/>
                  </p:nvSpPr>
                  <p:spPr>
                    <a:xfrm rot="-1980000">
                      <a:off x="4259262" y="1503361"/>
                      <a:ext cx="1957387" cy="341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82" name="Shape 82"/>
                    <p:cNvSpPr/>
                    <p:nvPr/>
                  </p:nvSpPr>
                  <p:spPr>
                    <a:xfrm rot="-1980000">
                      <a:off x="6035675" y="706436"/>
                      <a:ext cx="1050925" cy="5365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sp>
                <p:nvSpPr>
                  <p:cNvPr id="83" name="Shape 83"/>
                  <p:cNvSpPr/>
                  <p:nvPr/>
                </p:nvSpPr>
                <p:spPr>
                  <a:xfrm rot="4620000" flipH="1">
                    <a:off x="3452812" y="1506537"/>
                    <a:ext cx="1630361" cy="2301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4" name="Shape 84"/>
                  <p:cNvSpPr/>
                  <p:nvPr/>
                </p:nvSpPr>
                <p:spPr>
                  <a:xfrm rot="4620000" flipH="1">
                    <a:off x="3490118" y="311943"/>
                    <a:ext cx="876299" cy="3635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grpSp>
                <p:nvGrpSpPr>
                  <p:cNvPr id="85" name="Shape 85"/>
                  <p:cNvGrpSpPr/>
                  <p:nvPr/>
                </p:nvGrpSpPr>
                <p:grpSpPr>
                  <a:xfrm>
                    <a:off x="4219907" y="-33918"/>
                    <a:ext cx="1528282" cy="2450300"/>
                    <a:chOff x="4102432" y="10531"/>
                    <a:chExt cx="1528282" cy="2450300"/>
                  </a:xfrm>
                </p:grpSpPr>
                <p:sp>
                  <p:nvSpPr>
                    <p:cNvPr id="86" name="Shape 86"/>
                    <p:cNvSpPr/>
                    <p:nvPr/>
                  </p:nvSpPr>
                  <p:spPr>
                    <a:xfrm rot="-3900000">
                      <a:off x="3748087" y="1489075"/>
                      <a:ext cx="1685925" cy="2921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87" name="Shape 87"/>
                    <p:cNvSpPr/>
                    <p:nvPr/>
                  </p:nvSpPr>
                  <p:spPr>
                    <a:xfrm rot="-3900000">
                      <a:off x="4779168" y="288131"/>
                      <a:ext cx="904874" cy="4587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88" name="Shape 88"/>
                  <p:cNvGrpSpPr/>
                  <p:nvPr/>
                </p:nvGrpSpPr>
                <p:grpSpPr>
                  <a:xfrm>
                    <a:off x="4207530" y="117534"/>
                    <a:ext cx="2427585" cy="2320747"/>
                    <a:chOff x="4090055" y="161984"/>
                    <a:chExt cx="2427585" cy="2320747"/>
                  </a:xfrm>
                </p:grpSpPr>
                <p:sp>
                  <p:nvSpPr>
                    <p:cNvPr id="89" name="Shape 89"/>
                    <p:cNvSpPr/>
                    <p:nvPr/>
                  </p:nvSpPr>
                  <p:spPr>
                    <a:xfrm rot="-2820000">
                      <a:off x="3955255" y="1451768"/>
                      <a:ext cx="1833562" cy="42862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90" name="Shape 90"/>
                    <p:cNvSpPr/>
                    <p:nvPr/>
                  </p:nvSpPr>
                  <p:spPr>
                    <a:xfrm rot="-2820000">
                      <a:off x="5444330" y="415131"/>
                      <a:ext cx="984249" cy="6715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91" name="Shape 91"/>
                  <p:cNvGrpSpPr/>
                  <p:nvPr/>
                </p:nvGrpSpPr>
                <p:grpSpPr>
                  <a:xfrm>
                    <a:off x="4346627" y="-4609"/>
                    <a:ext cx="546001" cy="2311790"/>
                    <a:chOff x="4229152" y="39840"/>
                    <a:chExt cx="546001" cy="2311790"/>
                  </a:xfrm>
                </p:grpSpPr>
                <p:sp>
                  <p:nvSpPr>
                    <p:cNvPr id="92" name="Shape 92"/>
                    <p:cNvSpPr/>
                    <p:nvPr/>
                  </p:nvSpPr>
                  <p:spPr>
                    <a:xfrm rot="-4920000">
                      <a:off x="3644900" y="1523999"/>
                      <a:ext cx="1514475" cy="1365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93" name="Shape 93"/>
                    <p:cNvSpPr/>
                    <p:nvPr/>
                  </p:nvSpPr>
                  <p:spPr>
                    <a:xfrm rot="-4920000">
                      <a:off x="4206080" y="350042"/>
                      <a:ext cx="812800" cy="214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94" name="Shape 94"/>
                  <p:cNvGrpSpPr/>
                  <p:nvPr/>
                </p:nvGrpSpPr>
                <p:grpSpPr>
                  <a:xfrm>
                    <a:off x="1257204" y="2879617"/>
                    <a:ext cx="2836763" cy="3861982"/>
                    <a:chOff x="1139729" y="2924067"/>
                    <a:chExt cx="2836763" cy="3861982"/>
                  </a:xfrm>
                </p:grpSpPr>
                <p:sp>
                  <p:nvSpPr>
                    <p:cNvPr id="95" name="Shape 95"/>
                    <p:cNvSpPr/>
                    <p:nvPr/>
                  </p:nvSpPr>
                  <p:spPr>
                    <a:xfrm rot="-3240000" flipH="1">
                      <a:off x="1603375" y="3929062"/>
                      <a:ext cx="2736850" cy="4952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96" name="Shape 96"/>
                    <p:cNvSpPr/>
                    <p:nvPr/>
                  </p:nvSpPr>
                  <p:spPr>
                    <a:xfrm rot="-3240000" flipH="1">
                      <a:off x="1151730" y="5574506"/>
                      <a:ext cx="1468437" cy="7778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97" name="Shape 97"/>
                  <p:cNvGrpSpPr/>
                  <p:nvPr/>
                </p:nvGrpSpPr>
                <p:grpSpPr>
                  <a:xfrm>
                    <a:off x="2192723" y="3032828"/>
                    <a:ext cx="1925578" cy="3861215"/>
                    <a:chOff x="2075248" y="3077278"/>
                    <a:chExt cx="1925578" cy="3861215"/>
                  </a:xfrm>
                </p:grpSpPr>
                <p:sp>
                  <p:nvSpPr>
                    <p:cNvPr id="98" name="Shape 98"/>
                    <p:cNvSpPr/>
                    <p:nvPr/>
                  </p:nvSpPr>
                  <p:spPr>
                    <a:xfrm rot="-4020000" flipH="1">
                      <a:off x="2012155" y="4091781"/>
                      <a:ext cx="2532062" cy="4952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99" name="Shape 99"/>
                    <p:cNvSpPr/>
                    <p:nvPr/>
                  </p:nvSpPr>
                  <p:spPr>
                    <a:xfrm rot="-4020000" flipH="1">
                      <a:off x="2019300" y="5772149"/>
                      <a:ext cx="1358899" cy="7778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00" name="Shape 100"/>
                  <p:cNvGrpSpPr/>
                  <p:nvPr/>
                </p:nvGrpSpPr>
                <p:grpSpPr>
                  <a:xfrm rot="60000">
                    <a:off x="3158846" y="3096926"/>
                    <a:ext cx="1058012" cy="3764348"/>
                    <a:chOff x="2984322" y="3138269"/>
                    <a:chExt cx="1134079" cy="4208829"/>
                  </a:xfrm>
                </p:grpSpPr>
                <p:sp>
                  <p:nvSpPr>
                    <p:cNvPr id="101" name="Shape 101"/>
                    <p:cNvSpPr/>
                    <p:nvPr/>
                  </p:nvSpPr>
                  <p:spPr>
                    <a:xfrm rot="-4800000" flipH="1">
                      <a:off x="2289175" y="4278311"/>
                      <a:ext cx="2716212" cy="4778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02" name="Shape 102"/>
                    <p:cNvSpPr/>
                    <p:nvPr/>
                  </p:nvSpPr>
                  <p:spPr>
                    <a:xfrm rot="-4800000" flipH="1">
                      <a:off x="2751931" y="6188867"/>
                      <a:ext cx="1457324" cy="7508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03" name="Shape 103"/>
                  <p:cNvGrpSpPr/>
                  <p:nvPr/>
                </p:nvGrpSpPr>
                <p:grpSpPr>
                  <a:xfrm>
                    <a:off x="4620212" y="2818909"/>
                    <a:ext cx="2945503" cy="3797459"/>
                    <a:chOff x="4502737" y="2863359"/>
                    <a:chExt cx="2945503" cy="3797459"/>
                  </a:xfrm>
                </p:grpSpPr>
                <p:sp>
                  <p:nvSpPr>
                    <p:cNvPr id="104" name="Shape 104"/>
                    <p:cNvSpPr/>
                    <p:nvPr/>
                  </p:nvSpPr>
                  <p:spPr>
                    <a:xfrm rot="3120000">
                      <a:off x="4171950" y="3846511"/>
                      <a:ext cx="2736849" cy="4953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05" name="Shape 105"/>
                    <p:cNvSpPr/>
                    <p:nvPr/>
                  </p:nvSpPr>
                  <p:spPr>
                    <a:xfrm rot="3120000">
                      <a:off x="5955505" y="5453855"/>
                      <a:ext cx="1468436" cy="7778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06" name="Shape 106"/>
                  <p:cNvGrpSpPr/>
                  <p:nvPr/>
                </p:nvGrpSpPr>
                <p:grpSpPr>
                  <a:xfrm>
                    <a:off x="4580231" y="2959706"/>
                    <a:ext cx="2275056" cy="3901936"/>
                    <a:chOff x="4462756" y="3004156"/>
                    <a:chExt cx="2275056" cy="3901936"/>
                  </a:xfrm>
                </p:grpSpPr>
                <p:sp>
                  <p:nvSpPr>
                    <p:cNvPr id="107" name="Shape 107"/>
                    <p:cNvSpPr/>
                    <p:nvPr/>
                  </p:nvSpPr>
                  <p:spPr>
                    <a:xfrm rot="3720000">
                      <a:off x="3977480" y="4034631"/>
                      <a:ext cx="2619375" cy="474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08" name="Shape 108"/>
                    <p:cNvSpPr/>
                    <p:nvPr/>
                  </p:nvSpPr>
                  <p:spPr>
                    <a:xfrm rot="3720000">
                      <a:off x="5376862" y="5738811"/>
                      <a:ext cx="1404936" cy="744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09" name="Shape 109"/>
                  <p:cNvGrpSpPr/>
                  <p:nvPr/>
                </p:nvGrpSpPr>
                <p:grpSpPr>
                  <a:xfrm>
                    <a:off x="4486407" y="3109225"/>
                    <a:ext cx="1591044" cy="3844713"/>
                    <a:chOff x="4368932" y="3153675"/>
                    <a:chExt cx="1591044" cy="3844713"/>
                  </a:xfrm>
                </p:grpSpPr>
                <p:sp>
                  <p:nvSpPr>
                    <p:cNvPr id="110" name="Shape 110"/>
                    <p:cNvSpPr/>
                    <p:nvPr/>
                  </p:nvSpPr>
                  <p:spPr>
                    <a:xfrm rot="4260000">
                      <a:off x="3696492" y="4223542"/>
                      <a:ext cx="2541586" cy="39052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11" name="Shape 111"/>
                    <p:cNvSpPr/>
                    <p:nvPr/>
                  </p:nvSpPr>
                  <p:spPr>
                    <a:xfrm rot="4260000">
                      <a:off x="4766468" y="5947567"/>
                      <a:ext cx="1363661" cy="6127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12" name="Shape 112"/>
                  <p:cNvGrpSpPr/>
                  <p:nvPr/>
                </p:nvGrpSpPr>
                <p:grpSpPr>
                  <a:xfrm>
                    <a:off x="4412386" y="3274716"/>
                    <a:ext cx="917510" cy="3579042"/>
                    <a:chOff x="4294911" y="3319166"/>
                    <a:chExt cx="917510" cy="3579042"/>
                  </a:xfrm>
                </p:grpSpPr>
                <p:sp>
                  <p:nvSpPr>
                    <p:cNvPr id="113" name="Shape 113"/>
                    <p:cNvSpPr/>
                    <p:nvPr/>
                  </p:nvSpPr>
                  <p:spPr>
                    <a:xfrm rot="4860000">
                      <a:off x="3502817" y="4307680"/>
                      <a:ext cx="2335212" cy="39052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14" name="Shape 114"/>
                    <p:cNvSpPr/>
                    <p:nvPr/>
                  </p:nvSpPr>
                  <p:spPr>
                    <a:xfrm rot="4860000">
                      <a:off x="4184649" y="5924550"/>
                      <a:ext cx="1254124" cy="6127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  <p:grpSp>
                <p:nvGrpSpPr>
                  <p:cNvPr id="115" name="Shape 115"/>
                  <p:cNvGrpSpPr/>
                  <p:nvPr/>
                </p:nvGrpSpPr>
                <p:grpSpPr>
                  <a:xfrm>
                    <a:off x="3713103" y="3336196"/>
                    <a:ext cx="827564" cy="3495431"/>
                    <a:chOff x="3578165" y="3380646"/>
                    <a:chExt cx="827564" cy="3495431"/>
                  </a:xfrm>
                </p:grpSpPr>
                <p:sp>
                  <p:nvSpPr>
                    <p:cNvPr id="116" name="Shape 116"/>
                    <p:cNvSpPr/>
                    <p:nvPr/>
                  </p:nvSpPr>
                  <p:spPr>
                    <a:xfrm rot="5700000">
                      <a:off x="3017043" y="4380705"/>
                      <a:ext cx="2281236" cy="2984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  <p:sp>
                  <p:nvSpPr>
                    <p:cNvPr id="117" name="Shape 117"/>
                    <p:cNvSpPr/>
                    <p:nvPr/>
                  </p:nvSpPr>
                  <p:spPr>
                    <a:xfrm rot="5700000">
                      <a:off x="3252787" y="6011861"/>
                      <a:ext cx="1223961" cy="4683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000" h="120000" extrusionOk="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p:txBody>
                </p:sp>
              </p:grpSp>
            </p:grpSp>
          </p:grpSp>
          <p:grpSp>
            <p:nvGrpSpPr>
              <p:cNvPr id="118" name="Shape 118"/>
              <p:cNvGrpSpPr/>
              <p:nvPr/>
            </p:nvGrpSpPr>
            <p:grpSpPr>
              <a:xfrm>
                <a:off x="117475" y="496887"/>
                <a:ext cx="8666161" cy="5821361"/>
                <a:chOff x="117475" y="496887"/>
                <a:chExt cx="8666161" cy="5821361"/>
              </a:xfrm>
            </p:grpSpPr>
            <p:grpSp>
              <p:nvGrpSpPr>
                <p:cNvPr id="119" name="Shape 119"/>
                <p:cNvGrpSpPr/>
                <p:nvPr/>
              </p:nvGrpSpPr>
              <p:grpSpPr>
                <a:xfrm>
                  <a:off x="117475" y="496887"/>
                  <a:ext cx="8666161" cy="5821361"/>
                  <a:chOff x="117475" y="496887"/>
                  <a:chExt cx="8666161" cy="5821361"/>
                </a:xfrm>
              </p:grpSpPr>
              <p:sp>
                <p:nvSpPr>
                  <p:cNvPr id="120" name="Shape 120"/>
                  <p:cNvSpPr/>
                  <p:nvPr/>
                </p:nvSpPr>
                <p:spPr>
                  <a:xfrm rot="10800000" flipH="1">
                    <a:off x="4708525" y="723900"/>
                    <a:ext cx="4075111" cy="32480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120000" y="58061"/>
                        </a:moveTo>
                        <a:cubicBezTo>
                          <a:pt x="107574" y="96277"/>
                          <a:pt x="83920" y="119994"/>
                          <a:pt x="58240" y="120000"/>
                        </a:cubicBezTo>
                        <a:cubicBezTo>
                          <a:pt x="34945" y="120000"/>
                          <a:pt x="13150" y="100450"/>
                          <a:pt x="-3" y="67761"/>
                        </a:cubicBezTo>
                      </a:path>
                      <a:path w="120000" h="120000" extrusionOk="0">
                        <a:moveTo>
                          <a:pt x="120000" y="58061"/>
                        </a:moveTo>
                        <a:cubicBezTo>
                          <a:pt x="107574" y="96277"/>
                          <a:pt x="83920" y="119994"/>
                          <a:pt x="58240" y="120000"/>
                        </a:cubicBezTo>
                        <a:cubicBezTo>
                          <a:pt x="34945" y="120000"/>
                          <a:pt x="13150" y="100450"/>
                          <a:pt x="-3" y="67761"/>
                        </a:cubicBezTo>
                        <a:lnTo>
                          <a:pt x="58240" y="0"/>
                        </a:lnTo>
                        <a:lnTo>
                          <a:pt x="120000" y="5806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" name="Shape 121"/>
                  <p:cNvSpPr/>
                  <p:nvPr/>
                </p:nvSpPr>
                <p:spPr>
                  <a:xfrm flipH="1">
                    <a:off x="615950" y="2541586"/>
                    <a:ext cx="3200399" cy="37766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-3" y="10254"/>
                        </a:moveTo>
                        <a:cubicBezTo>
                          <a:pt x="10982" y="3491"/>
                          <a:pt x="22891" y="-5"/>
                          <a:pt x="34941" y="0"/>
                        </a:cubicBezTo>
                        <a:cubicBezTo>
                          <a:pt x="81916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4" y="118735"/>
                          <a:pt x="119952" y="119994"/>
                        </a:cubicBezTo>
                      </a:path>
                      <a:path w="120000" h="120000" extrusionOk="0">
                        <a:moveTo>
                          <a:pt x="-3" y="10254"/>
                        </a:moveTo>
                        <a:cubicBezTo>
                          <a:pt x="10982" y="3491"/>
                          <a:pt x="22891" y="-5"/>
                          <a:pt x="34941" y="0"/>
                        </a:cubicBezTo>
                        <a:cubicBezTo>
                          <a:pt x="81916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4" y="118735"/>
                          <a:pt x="119952" y="119994"/>
                        </a:cubicBezTo>
                        <a:lnTo>
                          <a:pt x="34941" y="116207"/>
                        </a:lnTo>
                        <a:lnTo>
                          <a:pt x="-3" y="10254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2" name="Shape 122"/>
                  <p:cNvSpPr/>
                  <p:nvPr/>
                </p:nvSpPr>
                <p:spPr>
                  <a:xfrm>
                    <a:off x="4808537" y="1874836"/>
                    <a:ext cx="2263774" cy="37766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-3" y="24268"/>
                        </a:moveTo>
                        <a:cubicBezTo>
                          <a:pt x="13040" y="8532"/>
                          <a:pt x="29055" y="-5"/>
                          <a:pt x="45542" y="0"/>
                        </a:cubicBezTo>
                        <a:cubicBezTo>
                          <a:pt x="86663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58" y="119994"/>
                        </a:cubicBezTo>
                      </a:path>
                      <a:path w="120000" h="120000" extrusionOk="0">
                        <a:moveTo>
                          <a:pt x="-3" y="24268"/>
                        </a:moveTo>
                        <a:cubicBezTo>
                          <a:pt x="13040" y="8532"/>
                          <a:pt x="29055" y="-5"/>
                          <a:pt x="45542" y="0"/>
                        </a:cubicBezTo>
                        <a:cubicBezTo>
                          <a:pt x="86663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58" y="119994"/>
                        </a:cubicBezTo>
                        <a:lnTo>
                          <a:pt x="45542" y="116207"/>
                        </a:lnTo>
                        <a:lnTo>
                          <a:pt x="-3" y="2426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3" name="Shape 123"/>
                  <p:cNvSpPr/>
                  <p:nvPr/>
                </p:nvSpPr>
                <p:spPr>
                  <a:xfrm flipH="1">
                    <a:off x="117475" y="1290637"/>
                    <a:ext cx="4032249" cy="37766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0" y="33802"/>
                        </a:moveTo>
                        <a:cubicBezTo>
                          <a:pt x="13185" y="12147"/>
                          <a:pt x="31024" y="-5"/>
                          <a:pt x="49622" y="0"/>
                        </a:cubicBezTo>
                        <a:cubicBezTo>
                          <a:pt x="88489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60" y="119994"/>
                        </a:cubicBezTo>
                      </a:path>
                      <a:path w="120000" h="120000" extrusionOk="0">
                        <a:moveTo>
                          <a:pt x="0" y="33802"/>
                        </a:moveTo>
                        <a:cubicBezTo>
                          <a:pt x="13185" y="12147"/>
                          <a:pt x="31024" y="-5"/>
                          <a:pt x="49622" y="0"/>
                        </a:cubicBezTo>
                        <a:cubicBezTo>
                          <a:pt x="88489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60" y="119994"/>
                        </a:cubicBezTo>
                        <a:lnTo>
                          <a:pt x="49622" y="116207"/>
                        </a:lnTo>
                        <a:lnTo>
                          <a:pt x="0" y="33802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 flipH="1">
                    <a:off x="1254125" y="496887"/>
                    <a:ext cx="2936874" cy="3657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-3" y="55638"/>
                        </a:moveTo>
                        <a:cubicBezTo>
                          <a:pt x="14916" y="20988"/>
                          <a:pt x="40801" y="-5"/>
                          <a:pt x="68621" y="0"/>
                        </a:cubicBezTo>
                        <a:cubicBezTo>
                          <a:pt x="87339" y="0"/>
                          <a:pt x="105489" y="9533"/>
                          <a:pt x="120000" y="26994"/>
                        </a:cubicBezTo>
                      </a:path>
                      <a:path w="120000" h="120000" extrusionOk="0">
                        <a:moveTo>
                          <a:pt x="-3" y="55638"/>
                        </a:moveTo>
                        <a:cubicBezTo>
                          <a:pt x="14916" y="20988"/>
                          <a:pt x="40801" y="-5"/>
                          <a:pt x="68621" y="0"/>
                        </a:cubicBezTo>
                        <a:cubicBezTo>
                          <a:pt x="87339" y="0"/>
                          <a:pt x="105489" y="9533"/>
                          <a:pt x="120000" y="26994"/>
                        </a:cubicBezTo>
                        <a:lnTo>
                          <a:pt x="68621" y="120000"/>
                        </a:lnTo>
                        <a:lnTo>
                          <a:pt x="-3" y="5563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5" name="Shape 125"/>
                  <p:cNvSpPr/>
                  <p:nvPr/>
                </p:nvSpPr>
                <p:spPr>
                  <a:xfrm>
                    <a:off x="4386262" y="2033586"/>
                    <a:ext cx="1212850" cy="3657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fill="none" extrusionOk="0">
                        <a:moveTo>
                          <a:pt x="-3" y="25061"/>
                        </a:moveTo>
                        <a:cubicBezTo>
                          <a:pt x="14575" y="8811"/>
                          <a:pt x="32475" y="-5"/>
                          <a:pt x="50903" y="0"/>
                        </a:cubicBezTo>
                        <a:cubicBezTo>
                          <a:pt x="78632" y="0"/>
                          <a:pt x="104542" y="19916"/>
                          <a:pt x="119996" y="53116"/>
                        </a:cubicBezTo>
                      </a:path>
                      <a:path w="120000" h="120000" extrusionOk="0">
                        <a:moveTo>
                          <a:pt x="-3" y="25061"/>
                        </a:moveTo>
                        <a:cubicBezTo>
                          <a:pt x="14575" y="8811"/>
                          <a:pt x="32475" y="-5"/>
                          <a:pt x="50903" y="0"/>
                        </a:cubicBezTo>
                        <a:cubicBezTo>
                          <a:pt x="78632" y="0"/>
                          <a:pt x="104542" y="19916"/>
                          <a:pt x="119996" y="53116"/>
                        </a:cubicBezTo>
                        <a:lnTo>
                          <a:pt x="50903" y="120000"/>
                        </a:lnTo>
                        <a:lnTo>
                          <a:pt x="-3" y="2506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" name="Shape 126"/>
                  <p:cNvSpPr/>
                  <p:nvPr/>
                </p:nvSpPr>
                <p:spPr>
                  <a:xfrm flipH="1">
                    <a:off x="2857500" y="695325"/>
                    <a:ext cx="663574" cy="2419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000" h="120000" extrusionOk="0">
                        <a:moveTo>
                          <a:pt x="0" y="3243"/>
                        </a:moveTo>
                        <a:cubicBezTo>
                          <a:pt x="17319" y="1621"/>
                          <a:pt x="34639" y="0"/>
                          <a:pt x="37113" y="810"/>
                        </a:cubicBezTo>
                        <a:cubicBezTo>
                          <a:pt x="39587" y="1621"/>
                          <a:pt x="12371" y="6891"/>
                          <a:pt x="14845" y="8108"/>
                        </a:cubicBezTo>
                        <a:cubicBezTo>
                          <a:pt x="17319" y="9324"/>
                          <a:pt x="49484" y="6891"/>
                          <a:pt x="51958" y="8108"/>
                        </a:cubicBezTo>
                        <a:cubicBezTo>
                          <a:pt x="54432" y="9324"/>
                          <a:pt x="28453" y="13783"/>
                          <a:pt x="29690" y="15405"/>
                        </a:cubicBezTo>
                        <a:cubicBezTo>
                          <a:pt x="30927" y="17027"/>
                          <a:pt x="56907" y="16621"/>
                          <a:pt x="59381" y="17837"/>
                        </a:cubicBezTo>
                        <a:cubicBezTo>
                          <a:pt x="61855" y="19054"/>
                          <a:pt x="42061" y="21486"/>
                          <a:pt x="44536" y="22702"/>
                        </a:cubicBezTo>
                        <a:cubicBezTo>
                          <a:pt x="47010" y="23918"/>
                          <a:pt x="71752" y="23918"/>
                          <a:pt x="74226" y="25135"/>
                        </a:cubicBezTo>
                        <a:cubicBezTo>
                          <a:pt x="76701" y="26351"/>
                          <a:pt x="58144" y="28783"/>
                          <a:pt x="59381" y="30000"/>
                        </a:cubicBezTo>
                        <a:cubicBezTo>
                          <a:pt x="60618" y="31216"/>
                          <a:pt x="79175" y="31216"/>
                          <a:pt x="81649" y="32432"/>
                        </a:cubicBezTo>
                        <a:cubicBezTo>
                          <a:pt x="84123" y="33648"/>
                          <a:pt x="72989" y="35675"/>
                          <a:pt x="74226" y="37297"/>
                        </a:cubicBezTo>
                        <a:cubicBezTo>
                          <a:pt x="75463" y="38918"/>
                          <a:pt x="86597" y="40540"/>
                          <a:pt x="89072" y="42162"/>
                        </a:cubicBezTo>
                        <a:cubicBezTo>
                          <a:pt x="91546" y="43783"/>
                          <a:pt x="86597" y="45000"/>
                          <a:pt x="89072" y="47027"/>
                        </a:cubicBezTo>
                        <a:cubicBezTo>
                          <a:pt x="91546" y="49054"/>
                          <a:pt x="102680" y="51891"/>
                          <a:pt x="103917" y="54324"/>
                        </a:cubicBezTo>
                        <a:cubicBezTo>
                          <a:pt x="105154" y="56756"/>
                          <a:pt x="95257" y="59594"/>
                          <a:pt x="96494" y="61621"/>
                        </a:cubicBezTo>
                        <a:cubicBezTo>
                          <a:pt x="97731" y="63648"/>
                          <a:pt x="110103" y="64459"/>
                          <a:pt x="111340" y="66486"/>
                        </a:cubicBezTo>
                        <a:cubicBezTo>
                          <a:pt x="112577" y="68513"/>
                          <a:pt x="103917" y="71351"/>
                          <a:pt x="103917" y="73783"/>
                        </a:cubicBezTo>
                        <a:cubicBezTo>
                          <a:pt x="103917" y="76216"/>
                          <a:pt x="111340" y="79054"/>
                          <a:pt x="111340" y="81081"/>
                        </a:cubicBezTo>
                        <a:cubicBezTo>
                          <a:pt x="111340" y="83108"/>
                          <a:pt x="102680" y="83918"/>
                          <a:pt x="103917" y="85945"/>
                        </a:cubicBezTo>
                        <a:cubicBezTo>
                          <a:pt x="105154" y="87972"/>
                          <a:pt x="117525" y="90810"/>
                          <a:pt x="118762" y="93243"/>
                        </a:cubicBezTo>
                        <a:cubicBezTo>
                          <a:pt x="120000" y="95675"/>
                          <a:pt x="111340" y="97702"/>
                          <a:pt x="111340" y="100540"/>
                        </a:cubicBezTo>
                        <a:cubicBezTo>
                          <a:pt x="111340" y="103378"/>
                          <a:pt x="118762" y="108243"/>
                          <a:pt x="118762" y="110270"/>
                        </a:cubicBezTo>
                        <a:cubicBezTo>
                          <a:pt x="118762" y="112297"/>
                          <a:pt x="111340" y="111081"/>
                          <a:pt x="111340" y="112702"/>
                        </a:cubicBezTo>
                        <a:cubicBezTo>
                          <a:pt x="111340" y="114324"/>
                          <a:pt x="115051" y="117162"/>
                          <a:pt x="118762" y="12000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7" name="Shape 127"/>
                <p:cNvSpPr/>
                <p:nvPr/>
              </p:nvSpPr>
              <p:spPr>
                <a:xfrm rot="-1380000">
                  <a:off x="5206999" y="2427286"/>
                  <a:ext cx="701674" cy="132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3243"/>
                      </a:moveTo>
                      <a:cubicBezTo>
                        <a:pt x="17319" y="1621"/>
                        <a:pt x="34639" y="0"/>
                        <a:pt x="37113" y="810"/>
                      </a:cubicBezTo>
                      <a:cubicBezTo>
                        <a:pt x="39587" y="1621"/>
                        <a:pt x="12371" y="6891"/>
                        <a:pt x="14845" y="8108"/>
                      </a:cubicBezTo>
                      <a:cubicBezTo>
                        <a:pt x="17319" y="9324"/>
                        <a:pt x="49484" y="6891"/>
                        <a:pt x="51958" y="8108"/>
                      </a:cubicBezTo>
                      <a:cubicBezTo>
                        <a:pt x="54432" y="9324"/>
                        <a:pt x="28453" y="13783"/>
                        <a:pt x="29690" y="15405"/>
                      </a:cubicBezTo>
                      <a:cubicBezTo>
                        <a:pt x="30927" y="17027"/>
                        <a:pt x="56907" y="16621"/>
                        <a:pt x="59381" y="17837"/>
                      </a:cubicBezTo>
                      <a:cubicBezTo>
                        <a:pt x="61855" y="19054"/>
                        <a:pt x="42061" y="21486"/>
                        <a:pt x="44536" y="22702"/>
                      </a:cubicBezTo>
                      <a:cubicBezTo>
                        <a:pt x="47010" y="23918"/>
                        <a:pt x="71752" y="23918"/>
                        <a:pt x="74226" y="25135"/>
                      </a:cubicBezTo>
                      <a:cubicBezTo>
                        <a:pt x="76701" y="26351"/>
                        <a:pt x="58144" y="28783"/>
                        <a:pt x="59381" y="30000"/>
                      </a:cubicBezTo>
                      <a:cubicBezTo>
                        <a:pt x="60618" y="31216"/>
                        <a:pt x="79175" y="31216"/>
                        <a:pt x="81649" y="32432"/>
                      </a:cubicBezTo>
                      <a:cubicBezTo>
                        <a:pt x="84123" y="33648"/>
                        <a:pt x="72989" y="35675"/>
                        <a:pt x="74226" y="37297"/>
                      </a:cubicBezTo>
                      <a:cubicBezTo>
                        <a:pt x="75463" y="38918"/>
                        <a:pt x="86597" y="40540"/>
                        <a:pt x="89072" y="42162"/>
                      </a:cubicBezTo>
                      <a:cubicBezTo>
                        <a:pt x="91546" y="43783"/>
                        <a:pt x="86597" y="45000"/>
                        <a:pt x="89072" y="47027"/>
                      </a:cubicBezTo>
                      <a:cubicBezTo>
                        <a:pt x="91546" y="49054"/>
                        <a:pt x="102680" y="51891"/>
                        <a:pt x="103917" y="54324"/>
                      </a:cubicBezTo>
                      <a:cubicBezTo>
                        <a:pt x="105154" y="56756"/>
                        <a:pt x="95257" y="59594"/>
                        <a:pt x="96494" y="61621"/>
                      </a:cubicBezTo>
                      <a:cubicBezTo>
                        <a:pt x="97731" y="63648"/>
                        <a:pt x="110103" y="64459"/>
                        <a:pt x="111340" y="66486"/>
                      </a:cubicBezTo>
                      <a:cubicBezTo>
                        <a:pt x="112577" y="68513"/>
                        <a:pt x="103917" y="71351"/>
                        <a:pt x="103917" y="73783"/>
                      </a:cubicBezTo>
                      <a:cubicBezTo>
                        <a:pt x="103917" y="76216"/>
                        <a:pt x="111340" y="79054"/>
                        <a:pt x="111340" y="81081"/>
                      </a:cubicBezTo>
                      <a:cubicBezTo>
                        <a:pt x="111340" y="83108"/>
                        <a:pt x="102680" y="83918"/>
                        <a:pt x="103917" y="85945"/>
                      </a:cubicBezTo>
                      <a:cubicBezTo>
                        <a:pt x="105154" y="87972"/>
                        <a:pt x="117525" y="90810"/>
                        <a:pt x="118762" y="93243"/>
                      </a:cubicBezTo>
                      <a:cubicBezTo>
                        <a:pt x="120000" y="95675"/>
                        <a:pt x="111340" y="97702"/>
                        <a:pt x="111340" y="100540"/>
                      </a:cubicBezTo>
                      <a:cubicBezTo>
                        <a:pt x="111340" y="103378"/>
                        <a:pt x="118762" y="108243"/>
                        <a:pt x="118762" y="110270"/>
                      </a:cubicBezTo>
                      <a:cubicBezTo>
                        <a:pt x="118762" y="112297"/>
                        <a:pt x="111340" y="111081"/>
                        <a:pt x="111340" y="112702"/>
                      </a:cubicBezTo>
                      <a:cubicBezTo>
                        <a:pt x="111340" y="114324"/>
                        <a:pt x="115051" y="117162"/>
                        <a:pt x="118762" y="12000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grpSp>
          <p:nvGrpSpPr>
            <p:cNvPr id="128" name="Shape 128"/>
            <p:cNvGrpSpPr/>
            <p:nvPr/>
          </p:nvGrpSpPr>
          <p:grpSpPr>
            <a:xfrm>
              <a:off x="2343149" y="712787"/>
              <a:ext cx="6410323" cy="4708525"/>
              <a:chOff x="333374" y="534987"/>
              <a:chExt cx="8251823" cy="6061074"/>
            </a:xfrm>
          </p:grpSpPr>
          <p:sp>
            <p:nvSpPr>
              <p:cNvPr id="129" name="Shape 129"/>
              <p:cNvSpPr/>
              <p:nvPr/>
            </p:nvSpPr>
            <p:spPr>
              <a:xfrm flipH="1">
                <a:off x="3070225" y="3781425"/>
                <a:ext cx="769937" cy="23479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 flipH="1">
                <a:off x="1673225" y="2938461"/>
                <a:ext cx="3368674" cy="365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</a:path>
                  <a:path w="120000" h="120000" extrusionOk="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  <a:lnTo>
                      <a:pt x="0" y="116083"/>
                    </a:lnTo>
                    <a:lnTo>
                      <a:pt x="303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 flipH="1">
                <a:off x="2009774" y="2349500"/>
                <a:ext cx="1974850" cy="3776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0" y="6913"/>
                    </a:moveTo>
                    <a:cubicBezTo>
                      <a:pt x="9756" y="2334"/>
                      <a:pt x="20056" y="-5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</a:path>
                  <a:path w="120000" h="120000" extrusionOk="0">
                    <a:moveTo>
                      <a:pt x="0" y="6913"/>
                    </a:moveTo>
                    <a:cubicBezTo>
                      <a:pt x="9756" y="2334"/>
                      <a:pt x="20056" y="-5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  <a:lnTo>
                      <a:pt x="30435" y="116207"/>
                    </a:lnTo>
                    <a:lnTo>
                      <a:pt x="0" y="691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 flipH="1">
                <a:off x="333374" y="1854200"/>
                <a:ext cx="3771900" cy="3776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0" y="22816"/>
                    </a:moveTo>
                    <a:cubicBezTo>
                      <a:pt x="12956" y="7994"/>
                      <a:pt x="28649" y="-5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0" y="22816"/>
                    </a:moveTo>
                    <a:cubicBezTo>
                      <a:pt x="12956" y="7994"/>
                      <a:pt x="28649" y="-5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4771" y="116207"/>
                    </a:lnTo>
                    <a:lnTo>
                      <a:pt x="0" y="2281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4508500" y="2386011"/>
                <a:ext cx="604837" cy="3776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4667250" y="2368550"/>
                <a:ext cx="1593849" cy="3776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fill="none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w="120000" h="120000" extrusionOk="0">
                    <a:moveTo>
                      <a:pt x="-3" y="24268"/>
                    </a:moveTo>
                    <a:cubicBezTo>
                      <a:pt x="13040" y="8532"/>
                      <a:pt x="29055" y="-5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5240337" y="4183062"/>
                <a:ext cx="769937" cy="23479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 rot="8880000" flipH="1">
                <a:off x="4041775" y="3413124"/>
                <a:ext cx="701675" cy="13287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 flipH="1">
                <a:off x="776286" y="3975100"/>
                <a:ext cx="1722437" cy="2419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 flipH="1">
                <a:off x="1587500" y="1417637"/>
                <a:ext cx="1104899" cy="2419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6986586" y="3619500"/>
                <a:ext cx="1598611" cy="25415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6156325" y="2333625"/>
                <a:ext cx="2409824" cy="16938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245225" y="534987"/>
                <a:ext cx="1052511" cy="2276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 rot="1380000" flipH="1">
                <a:off x="2701925" y="2390775"/>
                <a:ext cx="701674" cy="13287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005D"/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156" name="Shape 156"/>
            <p:cNvGrpSpPr/>
            <p:nvPr/>
          </p:nvGrpSpPr>
          <p:grpSpPr>
            <a:xfrm>
              <a:off x="31750" y="1422400"/>
              <a:ext cx="9115424" cy="5435600"/>
              <a:chOff x="31750" y="1422400"/>
              <a:chExt cx="9115424" cy="5435600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2220911" y="1771650"/>
                <a:ext cx="4468811" cy="3349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497" y="4834"/>
                    </a:moveTo>
                    <a:lnTo>
                      <a:pt x="26770" y="24909"/>
                    </a:lnTo>
                    <a:lnTo>
                      <a:pt x="2813" y="26786"/>
                    </a:lnTo>
                    <a:lnTo>
                      <a:pt x="0" y="35658"/>
                    </a:lnTo>
                    <a:lnTo>
                      <a:pt x="15857" y="58350"/>
                    </a:lnTo>
                    <a:lnTo>
                      <a:pt x="26046" y="51298"/>
                    </a:lnTo>
                    <a:lnTo>
                      <a:pt x="42287" y="61706"/>
                    </a:lnTo>
                    <a:lnTo>
                      <a:pt x="47573" y="76151"/>
                    </a:lnTo>
                    <a:lnTo>
                      <a:pt x="46166" y="82464"/>
                    </a:lnTo>
                    <a:lnTo>
                      <a:pt x="47914" y="94350"/>
                    </a:lnTo>
                    <a:lnTo>
                      <a:pt x="48980" y="113687"/>
                    </a:lnTo>
                    <a:lnTo>
                      <a:pt x="62365" y="120000"/>
                    </a:lnTo>
                    <a:lnTo>
                      <a:pt x="71872" y="115165"/>
                    </a:lnTo>
                    <a:lnTo>
                      <a:pt x="68333" y="101061"/>
                    </a:lnTo>
                    <a:lnTo>
                      <a:pt x="84873" y="88436"/>
                    </a:lnTo>
                    <a:lnTo>
                      <a:pt x="97236" y="87696"/>
                    </a:lnTo>
                    <a:lnTo>
                      <a:pt x="104269" y="77289"/>
                    </a:lnTo>
                    <a:lnTo>
                      <a:pt x="100646" y="56928"/>
                    </a:lnTo>
                    <a:lnTo>
                      <a:pt x="111090" y="50786"/>
                    </a:lnTo>
                    <a:lnTo>
                      <a:pt x="120000" y="25819"/>
                    </a:lnTo>
                    <a:lnTo>
                      <a:pt x="107339" y="0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1066800" y="1771650"/>
                <a:ext cx="6296025" cy="37560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055" y="3296"/>
                    </a:moveTo>
                    <a:lnTo>
                      <a:pt x="34735" y="13288"/>
                    </a:lnTo>
                    <a:lnTo>
                      <a:pt x="28260" y="10955"/>
                    </a:lnTo>
                    <a:lnTo>
                      <a:pt x="16006" y="15925"/>
                    </a:lnTo>
                    <a:lnTo>
                      <a:pt x="5264" y="16584"/>
                    </a:lnTo>
                    <a:lnTo>
                      <a:pt x="0" y="31851"/>
                    </a:lnTo>
                    <a:lnTo>
                      <a:pt x="2753" y="36821"/>
                    </a:lnTo>
                    <a:lnTo>
                      <a:pt x="6989" y="33169"/>
                    </a:lnTo>
                    <a:lnTo>
                      <a:pt x="13010" y="34843"/>
                    </a:lnTo>
                    <a:lnTo>
                      <a:pt x="15249" y="43110"/>
                    </a:lnTo>
                    <a:lnTo>
                      <a:pt x="10499" y="51732"/>
                    </a:lnTo>
                    <a:lnTo>
                      <a:pt x="16006" y="58021"/>
                    </a:lnTo>
                    <a:lnTo>
                      <a:pt x="21996" y="56043"/>
                    </a:lnTo>
                    <a:lnTo>
                      <a:pt x="27261" y="61673"/>
                    </a:lnTo>
                    <a:lnTo>
                      <a:pt x="38003" y="62333"/>
                    </a:lnTo>
                    <a:lnTo>
                      <a:pt x="48744" y="72273"/>
                    </a:lnTo>
                    <a:lnTo>
                      <a:pt x="51255" y="84852"/>
                    </a:lnTo>
                    <a:lnTo>
                      <a:pt x="48986" y="107421"/>
                    </a:lnTo>
                    <a:lnTo>
                      <a:pt x="51255" y="115029"/>
                    </a:lnTo>
                    <a:lnTo>
                      <a:pt x="64508" y="113710"/>
                    </a:lnTo>
                    <a:lnTo>
                      <a:pt x="69258" y="120000"/>
                    </a:lnTo>
                    <a:lnTo>
                      <a:pt x="78487" y="103770"/>
                    </a:lnTo>
                    <a:lnTo>
                      <a:pt x="76762" y="92155"/>
                    </a:lnTo>
                    <a:lnTo>
                      <a:pt x="85264" y="84852"/>
                    </a:lnTo>
                    <a:lnTo>
                      <a:pt x="91255" y="87185"/>
                    </a:lnTo>
                    <a:lnTo>
                      <a:pt x="99243" y="81910"/>
                    </a:lnTo>
                    <a:lnTo>
                      <a:pt x="103025" y="59543"/>
                    </a:lnTo>
                    <a:lnTo>
                      <a:pt x="110226" y="46762"/>
                    </a:lnTo>
                    <a:lnTo>
                      <a:pt x="120000" y="45443"/>
                    </a:lnTo>
                    <a:lnTo>
                      <a:pt x="118245" y="37176"/>
                    </a:lnTo>
                    <a:lnTo>
                      <a:pt x="111013" y="28554"/>
                    </a:lnTo>
                    <a:lnTo>
                      <a:pt x="115491" y="10650"/>
                    </a:lnTo>
                    <a:lnTo>
                      <a:pt x="108623" y="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31750" y="1697036"/>
                <a:ext cx="9099550" cy="49323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95" y="0"/>
                    </a:moveTo>
                    <a:lnTo>
                      <a:pt x="2784" y="12668"/>
                    </a:lnTo>
                    <a:lnTo>
                      <a:pt x="0" y="25722"/>
                    </a:lnTo>
                    <a:lnTo>
                      <a:pt x="1737" y="47158"/>
                    </a:lnTo>
                    <a:lnTo>
                      <a:pt x="8646" y="58513"/>
                    </a:lnTo>
                    <a:lnTo>
                      <a:pt x="18443" y="65658"/>
                    </a:lnTo>
                    <a:lnTo>
                      <a:pt x="30146" y="63765"/>
                    </a:lnTo>
                    <a:lnTo>
                      <a:pt x="36741" y="74927"/>
                    </a:lnTo>
                    <a:lnTo>
                      <a:pt x="34605" y="82111"/>
                    </a:lnTo>
                    <a:lnTo>
                      <a:pt x="23782" y="82729"/>
                    </a:lnTo>
                    <a:lnTo>
                      <a:pt x="19071" y="78056"/>
                    </a:lnTo>
                    <a:lnTo>
                      <a:pt x="15471" y="82729"/>
                    </a:lnTo>
                    <a:lnTo>
                      <a:pt x="19972" y="97483"/>
                    </a:lnTo>
                    <a:lnTo>
                      <a:pt x="20369" y="112198"/>
                    </a:lnTo>
                    <a:lnTo>
                      <a:pt x="31632" y="120000"/>
                    </a:lnTo>
                    <a:lnTo>
                      <a:pt x="34417" y="112854"/>
                    </a:lnTo>
                    <a:lnTo>
                      <a:pt x="43482" y="108027"/>
                    </a:lnTo>
                    <a:lnTo>
                      <a:pt x="54640" y="114399"/>
                    </a:lnTo>
                    <a:lnTo>
                      <a:pt x="67452" y="108606"/>
                    </a:lnTo>
                    <a:lnTo>
                      <a:pt x="72079" y="112854"/>
                    </a:lnTo>
                    <a:lnTo>
                      <a:pt x="80830" y="102272"/>
                    </a:lnTo>
                    <a:lnTo>
                      <a:pt x="86357" y="89256"/>
                    </a:lnTo>
                    <a:lnTo>
                      <a:pt x="91465" y="89526"/>
                    </a:lnTo>
                    <a:lnTo>
                      <a:pt x="95338" y="94431"/>
                    </a:lnTo>
                    <a:lnTo>
                      <a:pt x="104989" y="82729"/>
                    </a:lnTo>
                    <a:lnTo>
                      <a:pt x="113133" y="84390"/>
                    </a:lnTo>
                    <a:lnTo>
                      <a:pt x="119999" y="79909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384175" y="1817686"/>
                <a:ext cx="8750299" cy="438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24" y="0"/>
                    </a:moveTo>
                    <a:lnTo>
                      <a:pt x="0" y="14608"/>
                    </a:lnTo>
                    <a:lnTo>
                      <a:pt x="1785" y="35695"/>
                    </a:lnTo>
                    <a:lnTo>
                      <a:pt x="5290" y="37956"/>
                    </a:lnTo>
                    <a:lnTo>
                      <a:pt x="10297" y="47260"/>
                    </a:lnTo>
                    <a:lnTo>
                      <a:pt x="12126" y="62652"/>
                    </a:lnTo>
                    <a:lnTo>
                      <a:pt x="18265" y="65173"/>
                    </a:lnTo>
                    <a:lnTo>
                      <a:pt x="27387" y="58652"/>
                    </a:lnTo>
                    <a:lnTo>
                      <a:pt x="28454" y="64913"/>
                    </a:lnTo>
                    <a:lnTo>
                      <a:pt x="35290" y="65782"/>
                    </a:lnTo>
                    <a:lnTo>
                      <a:pt x="40537" y="81086"/>
                    </a:lnTo>
                    <a:lnTo>
                      <a:pt x="36313" y="94173"/>
                    </a:lnTo>
                    <a:lnTo>
                      <a:pt x="28476" y="96391"/>
                    </a:lnTo>
                    <a:lnTo>
                      <a:pt x="21596" y="94434"/>
                    </a:lnTo>
                    <a:lnTo>
                      <a:pt x="19658" y="97565"/>
                    </a:lnTo>
                    <a:lnTo>
                      <a:pt x="21944" y="105000"/>
                    </a:lnTo>
                    <a:lnTo>
                      <a:pt x="21596" y="110347"/>
                    </a:lnTo>
                    <a:lnTo>
                      <a:pt x="24753" y="120000"/>
                    </a:lnTo>
                    <a:lnTo>
                      <a:pt x="36161" y="114043"/>
                    </a:lnTo>
                    <a:lnTo>
                      <a:pt x="37554" y="108347"/>
                    </a:lnTo>
                    <a:lnTo>
                      <a:pt x="41255" y="110913"/>
                    </a:lnTo>
                    <a:lnTo>
                      <a:pt x="50899" y="106434"/>
                    </a:lnTo>
                    <a:lnTo>
                      <a:pt x="53185" y="118000"/>
                    </a:lnTo>
                    <a:lnTo>
                      <a:pt x="62481" y="110478"/>
                    </a:lnTo>
                    <a:lnTo>
                      <a:pt x="71059" y="112652"/>
                    </a:lnTo>
                    <a:lnTo>
                      <a:pt x="76676" y="105521"/>
                    </a:lnTo>
                    <a:lnTo>
                      <a:pt x="78243" y="90478"/>
                    </a:lnTo>
                    <a:lnTo>
                      <a:pt x="87365" y="90739"/>
                    </a:lnTo>
                    <a:lnTo>
                      <a:pt x="88606" y="83652"/>
                    </a:lnTo>
                    <a:lnTo>
                      <a:pt x="92285" y="83956"/>
                    </a:lnTo>
                    <a:lnTo>
                      <a:pt x="97206" y="91043"/>
                    </a:lnTo>
                    <a:lnTo>
                      <a:pt x="105283" y="78869"/>
                    </a:lnTo>
                    <a:lnTo>
                      <a:pt x="113751" y="77608"/>
                    </a:lnTo>
                    <a:lnTo>
                      <a:pt x="116843" y="68304"/>
                    </a:lnTo>
                    <a:lnTo>
                      <a:pt x="120000" y="6891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113" y="0"/>
                    </a:moveTo>
                    <a:lnTo>
                      <a:pt x="31898" y="23515"/>
                    </a:lnTo>
                    <a:lnTo>
                      <a:pt x="24151" y="64894"/>
                    </a:lnTo>
                    <a:lnTo>
                      <a:pt x="68962" y="77813"/>
                    </a:lnTo>
                    <a:lnTo>
                      <a:pt x="91898" y="105567"/>
                    </a:lnTo>
                    <a:lnTo>
                      <a:pt x="120000" y="120000"/>
                    </a:lnTo>
                    <a:lnTo>
                      <a:pt x="82025" y="112127"/>
                    </a:lnTo>
                    <a:lnTo>
                      <a:pt x="55139" y="89116"/>
                    </a:lnTo>
                    <a:lnTo>
                      <a:pt x="21113" y="85988"/>
                    </a:lnTo>
                    <a:lnTo>
                      <a:pt x="0" y="50361"/>
                    </a:lnTo>
                    <a:lnTo>
                      <a:pt x="7291" y="2109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8212136" y="1422400"/>
                <a:ext cx="919162" cy="1773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26528" y="35237"/>
                    </a:lnTo>
                    <a:lnTo>
                      <a:pt x="1865" y="70796"/>
                    </a:lnTo>
                    <a:lnTo>
                      <a:pt x="8290" y="81969"/>
                    </a:lnTo>
                    <a:lnTo>
                      <a:pt x="48497" y="79391"/>
                    </a:lnTo>
                    <a:lnTo>
                      <a:pt x="71295" y="113339"/>
                    </a:lnTo>
                    <a:lnTo>
                      <a:pt x="120000" y="12000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5224462" y="1536700"/>
                <a:ext cx="3922712" cy="38036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293" y="0"/>
                    </a:moveTo>
                    <a:lnTo>
                      <a:pt x="57256" y="11268"/>
                    </a:lnTo>
                    <a:lnTo>
                      <a:pt x="67648" y="16978"/>
                    </a:lnTo>
                    <a:lnTo>
                      <a:pt x="68182" y="27445"/>
                    </a:lnTo>
                    <a:lnTo>
                      <a:pt x="65171" y="36661"/>
                    </a:lnTo>
                    <a:lnTo>
                      <a:pt x="69639" y="46327"/>
                    </a:lnTo>
                    <a:lnTo>
                      <a:pt x="70659" y="55542"/>
                    </a:lnTo>
                    <a:lnTo>
                      <a:pt x="63666" y="57195"/>
                    </a:lnTo>
                    <a:lnTo>
                      <a:pt x="44969" y="69315"/>
                    </a:lnTo>
                    <a:lnTo>
                      <a:pt x="47349" y="72921"/>
                    </a:lnTo>
                    <a:lnTo>
                      <a:pt x="46426" y="81335"/>
                    </a:lnTo>
                    <a:lnTo>
                      <a:pt x="37976" y="91001"/>
                    </a:lnTo>
                    <a:lnTo>
                      <a:pt x="26175" y="99065"/>
                    </a:lnTo>
                    <a:lnTo>
                      <a:pt x="7381" y="101469"/>
                    </a:lnTo>
                    <a:lnTo>
                      <a:pt x="922" y="112737"/>
                    </a:lnTo>
                    <a:lnTo>
                      <a:pt x="0" y="120000"/>
                    </a:lnTo>
                    <a:lnTo>
                      <a:pt x="10343" y="109131"/>
                    </a:lnTo>
                    <a:lnTo>
                      <a:pt x="30546" y="104674"/>
                    </a:lnTo>
                    <a:lnTo>
                      <a:pt x="43415" y="95459"/>
                    </a:lnTo>
                    <a:lnTo>
                      <a:pt x="59732" y="99465"/>
                    </a:lnTo>
                    <a:lnTo>
                      <a:pt x="81003" y="95459"/>
                    </a:lnTo>
                    <a:lnTo>
                      <a:pt x="96301" y="87395"/>
                    </a:lnTo>
                    <a:lnTo>
                      <a:pt x="97806" y="80133"/>
                    </a:lnTo>
                    <a:lnTo>
                      <a:pt x="108636" y="74924"/>
                    </a:lnTo>
                    <a:lnTo>
                      <a:pt x="114560" y="77729"/>
                    </a:lnTo>
                    <a:lnTo>
                      <a:pt x="120000" y="74073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756025" y="1693861"/>
                <a:ext cx="2220911" cy="2141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80" y="13787"/>
                    </a:moveTo>
                    <a:lnTo>
                      <a:pt x="36111" y="13787"/>
                    </a:lnTo>
                    <a:lnTo>
                      <a:pt x="17583" y="45100"/>
                    </a:lnTo>
                    <a:lnTo>
                      <a:pt x="0" y="59866"/>
                    </a:lnTo>
                    <a:lnTo>
                      <a:pt x="41772" y="69651"/>
                    </a:lnTo>
                    <a:lnTo>
                      <a:pt x="36454" y="89755"/>
                    </a:lnTo>
                    <a:lnTo>
                      <a:pt x="52923" y="96604"/>
                    </a:lnTo>
                    <a:lnTo>
                      <a:pt x="42716" y="120000"/>
                    </a:lnTo>
                    <a:lnTo>
                      <a:pt x="82430" y="92068"/>
                    </a:lnTo>
                    <a:lnTo>
                      <a:pt x="79428" y="69028"/>
                    </a:lnTo>
                    <a:lnTo>
                      <a:pt x="101300" y="66627"/>
                    </a:lnTo>
                    <a:lnTo>
                      <a:pt x="119999" y="53461"/>
                    </a:lnTo>
                    <a:lnTo>
                      <a:pt x="112794" y="37005"/>
                    </a:lnTo>
                    <a:lnTo>
                      <a:pt x="115025" y="17435"/>
                    </a:lnTo>
                    <a:lnTo>
                      <a:pt x="100443" y="14588"/>
                    </a:lnTo>
                    <a:lnTo>
                      <a:pt x="79599" y="0"/>
                    </a:lnTo>
                    <a:lnTo>
                      <a:pt x="53180" y="13787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6786561" y="3224211"/>
                <a:ext cx="1993900" cy="1285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694" y="27111"/>
                    </a:moveTo>
                    <a:lnTo>
                      <a:pt x="72611" y="4888"/>
                    </a:lnTo>
                    <a:lnTo>
                      <a:pt x="84458" y="0"/>
                    </a:lnTo>
                    <a:lnTo>
                      <a:pt x="93917" y="11555"/>
                    </a:lnTo>
                    <a:lnTo>
                      <a:pt x="103375" y="36740"/>
                    </a:lnTo>
                    <a:lnTo>
                      <a:pt x="120000" y="33925"/>
                    </a:lnTo>
                    <a:lnTo>
                      <a:pt x="119235" y="53185"/>
                    </a:lnTo>
                    <a:lnTo>
                      <a:pt x="97070" y="63851"/>
                    </a:lnTo>
                    <a:lnTo>
                      <a:pt x="83980" y="61777"/>
                    </a:lnTo>
                    <a:lnTo>
                      <a:pt x="68694" y="71259"/>
                    </a:lnTo>
                    <a:lnTo>
                      <a:pt x="56464" y="93777"/>
                    </a:lnTo>
                    <a:lnTo>
                      <a:pt x="40414" y="79555"/>
                    </a:lnTo>
                    <a:lnTo>
                      <a:pt x="24458" y="120000"/>
                    </a:lnTo>
                    <a:lnTo>
                      <a:pt x="6305" y="113185"/>
                    </a:lnTo>
                    <a:lnTo>
                      <a:pt x="0" y="89037"/>
                    </a:lnTo>
                    <a:lnTo>
                      <a:pt x="15000" y="71555"/>
                    </a:lnTo>
                    <a:lnTo>
                      <a:pt x="23694" y="41629"/>
                    </a:lnTo>
                    <a:lnTo>
                      <a:pt x="41847" y="22222"/>
                    </a:lnTo>
                    <a:lnTo>
                      <a:pt x="68694" y="28000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4625975" y="5518150"/>
                <a:ext cx="4521199" cy="1250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578" y="2436"/>
                    </a:moveTo>
                    <a:lnTo>
                      <a:pt x="105042" y="0"/>
                    </a:lnTo>
                    <a:lnTo>
                      <a:pt x="95983" y="12335"/>
                    </a:lnTo>
                    <a:lnTo>
                      <a:pt x="81573" y="6700"/>
                    </a:lnTo>
                    <a:lnTo>
                      <a:pt x="73272" y="53908"/>
                    </a:lnTo>
                    <a:lnTo>
                      <a:pt x="67415" y="32284"/>
                    </a:lnTo>
                    <a:lnTo>
                      <a:pt x="56966" y="46903"/>
                    </a:lnTo>
                    <a:lnTo>
                      <a:pt x="60884" y="78426"/>
                    </a:lnTo>
                    <a:lnTo>
                      <a:pt x="45168" y="62741"/>
                    </a:lnTo>
                    <a:lnTo>
                      <a:pt x="37415" y="82233"/>
                    </a:lnTo>
                    <a:lnTo>
                      <a:pt x="0" y="100507"/>
                    </a:lnTo>
                    <a:lnTo>
                      <a:pt x="12134" y="120000"/>
                    </a:lnTo>
                    <a:lnTo>
                      <a:pt x="43820" y="102944"/>
                    </a:lnTo>
                    <a:lnTo>
                      <a:pt x="53595" y="113908"/>
                    </a:lnTo>
                    <a:lnTo>
                      <a:pt x="88314" y="105228"/>
                    </a:lnTo>
                    <a:lnTo>
                      <a:pt x="97752" y="113908"/>
                    </a:lnTo>
                    <a:lnTo>
                      <a:pt x="103483" y="90761"/>
                    </a:lnTo>
                    <a:lnTo>
                      <a:pt x="114269" y="109035"/>
                    </a:lnTo>
                    <a:lnTo>
                      <a:pt x="114438" y="51624"/>
                    </a:lnTo>
                    <a:lnTo>
                      <a:pt x="120000" y="39289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8640761" y="1463675"/>
                <a:ext cx="506412" cy="1355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39874" y="43981"/>
                    </a:lnTo>
                    <a:lnTo>
                      <a:pt x="39874" y="89086"/>
                    </a:lnTo>
                    <a:lnTo>
                      <a:pt x="100815" y="120000"/>
                    </a:lnTo>
                    <a:lnTo>
                      <a:pt x="104576" y="81077"/>
                    </a:lnTo>
                    <a:lnTo>
                      <a:pt x="89529" y="56206"/>
                    </a:lnTo>
                    <a:lnTo>
                      <a:pt x="120000" y="33723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7864475" y="5664200"/>
                <a:ext cx="1025525" cy="622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622" y="0"/>
                    </a:moveTo>
                    <a:lnTo>
                      <a:pt x="59442" y="18673"/>
                    </a:lnTo>
                    <a:lnTo>
                      <a:pt x="44210" y="33367"/>
                    </a:lnTo>
                    <a:lnTo>
                      <a:pt x="26749" y="66122"/>
                    </a:lnTo>
                    <a:lnTo>
                      <a:pt x="0" y="119999"/>
                    </a:lnTo>
                    <a:lnTo>
                      <a:pt x="66873" y="80510"/>
                    </a:lnTo>
                    <a:lnTo>
                      <a:pt x="80247" y="55714"/>
                    </a:lnTo>
                    <a:lnTo>
                      <a:pt x="120000" y="43469"/>
                    </a:lnTo>
                    <a:lnTo>
                      <a:pt x="93622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210" y="21000"/>
                    </a:lnTo>
                    <a:lnTo>
                      <a:pt x="16842" y="24000"/>
                    </a:lnTo>
                    <a:lnTo>
                      <a:pt x="25263" y="45000"/>
                    </a:lnTo>
                    <a:lnTo>
                      <a:pt x="23157" y="60000"/>
                    </a:lnTo>
                    <a:lnTo>
                      <a:pt x="29473" y="69000"/>
                    </a:lnTo>
                    <a:lnTo>
                      <a:pt x="25263" y="87000"/>
                    </a:lnTo>
                    <a:lnTo>
                      <a:pt x="27368" y="102000"/>
                    </a:lnTo>
                    <a:lnTo>
                      <a:pt x="65263" y="117000"/>
                    </a:lnTo>
                    <a:lnTo>
                      <a:pt x="73684" y="108000"/>
                    </a:lnTo>
                    <a:lnTo>
                      <a:pt x="96842" y="108000"/>
                    </a:lnTo>
                    <a:lnTo>
                      <a:pt x="101052" y="102000"/>
                    </a:lnTo>
                    <a:lnTo>
                      <a:pt x="120000" y="117000"/>
                    </a:lnTo>
                    <a:lnTo>
                      <a:pt x="115789" y="120000"/>
                    </a:lnTo>
                    <a:lnTo>
                      <a:pt x="101052" y="114000"/>
                    </a:lnTo>
                    <a:lnTo>
                      <a:pt x="94736" y="117000"/>
                    </a:lnTo>
                    <a:lnTo>
                      <a:pt x="71578" y="120000"/>
                    </a:lnTo>
                    <a:lnTo>
                      <a:pt x="63157" y="120000"/>
                    </a:lnTo>
                    <a:lnTo>
                      <a:pt x="21052" y="114000"/>
                    </a:lnTo>
                    <a:lnTo>
                      <a:pt x="8421" y="117000"/>
                    </a:lnTo>
                    <a:lnTo>
                      <a:pt x="4210" y="105000"/>
                    </a:lnTo>
                    <a:lnTo>
                      <a:pt x="12631" y="90000"/>
                    </a:lnTo>
                    <a:lnTo>
                      <a:pt x="14736" y="69000"/>
                    </a:lnTo>
                    <a:lnTo>
                      <a:pt x="6315" y="54000"/>
                    </a:lnTo>
                    <a:lnTo>
                      <a:pt x="10526" y="39000"/>
                    </a:lnTo>
                    <a:lnTo>
                      <a:pt x="2105" y="33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>
              <a:off x="3998" y="3639846"/>
              <a:ext cx="2193433" cy="2694862"/>
              <a:chOff x="3998" y="3639846"/>
              <a:chExt cx="2193433" cy="2694862"/>
            </a:xfrm>
          </p:grpSpPr>
          <p:sp>
            <p:nvSpPr>
              <p:cNvPr id="171" name="Shape 171"/>
              <p:cNvSpPr txBox="1"/>
              <p:nvPr/>
            </p:nvSpPr>
            <p:spPr>
              <a:xfrm rot="6780000">
                <a:off x="100805" y="61618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" name="Shape 172"/>
              <p:cNvSpPr txBox="1"/>
              <p:nvPr/>
            </p:nvSpPr>
            <p:spPr>
              <a:xfrm rot="6780000">
                <a:off x="53180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3" name="Shape 173"/>
              <p:cNvSpPr txBox="1"/>
              <p:nvPr/>
            </p:nvSpPr>
            <p:spPr>
              <a:xfrm rot="6780000">
                <a:off x="11905" y="61491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" name="Shape 174"/>
              <p:cNvSpPr txBox="1"/>
              <p:nvPr/>
            </p:nvSpPr>
            <p:spPr>
              <a:xfrm rot="5940000">
                <a:off x="332580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 rot="5940000">
                <a:off x="291305" y="61714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" name="Shape 176"/>
              <p:cNvSpPr txBox="1"/>
              <p:nvPr/>
            </p:nvSpPr>
            <p:spPr>
              <a:xfrm rot="6240000">
                <a:off x="243680" y="61714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" name="Shape 177"/>
              <p:cNvSpPr txBox="1"/>
              <p:nvPr/>
            </p:nvSpPr>
            <p:spPr>
              <a:xfrm rot="6180000">
                <a:off x="196056" y="616823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8" name="Shape 178"/>
              <p:cNvSpPr txBox="1"/>
              <p:nvPr/>
            </p:nvSpPr>
            <p:spPr>
              <a:xfrm rot="5340000">
                <a:off x="577055" y="613965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9" name="Shape 179"/>
              <p:cNvSpPr txBox="1"/>
              <p:nvPr/>
            </p:nvSpPr>
            <p:spPr>
              <a:xfrm rot="5340000">
                <a:off x="529430" y="61460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0" name="Shape 180"/>
              <p:cNvSpPr txBox="1"/>
              <p:nvPr/>
            </p:nvSpPr>
            <p:spPr>
              <a:xfrm rot="5580000">
                <a:off x="481806" y="615235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1" name="Shape 181"/>
              <p:cNvSpPr txBox="1"/>
              <p:nvPr/>
            </p:nvSpPr>
            <p:spPr>
              <a:xfrm rot="5700000">
                <a:off x="431005" y="6161881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2" name="Shape 182"/>
              <p:cNvSpPr txBox="1"/>
              <p:nvPr/>
            </p:nvSpPr>
            <p:spPr>
              <a:xfrm rot="4680000">
                <a:off x="821531" y="6076156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3" name="Shape 183"/>
              <p:cNvSpPr txBox="1"/>
              <p:nvPr/>
            </p:nvSpPr>
            <p:spPr>
              <a:xfrm rot="4920000">
                <a:off x="772317" y="60856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4" name="Shape 184"/>
              <p:cNvSpPr txBox="1"/>
              <p:nvPr/>
            </p:nvSpPr>
            <p:spPr>
              <a:xfrm rot="4920000">
                <a:off x="724693" y="610790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5" name="Shape 185"/>
              <p:cNvSpPr txBox="1"/>
              <p:nvPr/>
            </p:nvSpPr>
            <p:spPr>
              <a:xfrm rot="5040000">
                <a:off x="678655" y="6111080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 rot="3780000">
                <a:off x="1054893" y="597138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7" name="Shape 187"/>
              <p:cNvSpPr txBox="1"/>
              <p:nvPr/>
            </p:nvSpPr>
            <p:spPr>
              <a:xfrm rot="3780000">
                <a:off x="1007268" y="5999956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8" name="Shape 188"/>
              <p:cNvSpPr txBox="1"/>
              <p:nvPr/>
            </p:nvSpPr>
            <p:spPr>
              <a:xfrm rot="4080000">
                <a:off x="962818" y="6015830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9" name="Shape 189"/>
              <p:cNvSpPr txBox="1"/>
              <p:nvPr/>
            </p:nvSpPr>
            <p:spPr>
              <a:xfrm rot="4320000">
                <a:off x="913605" y="603805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 rot="3360000">
                <a:off x="1270793" y="58443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1" name="Shape 191"/>
              <p:cNvSpPr txBox="1"/>
              <p:nvPr/>
            </p:nvSpPr>
            <p:spPr>
              <a:xfrm rot="3360000">
                <a:off x="1226343" y="58697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2" name="Shape 192"/>
              <p:cNvSpPr txBox="1"/>
              <p:nvPr/>
            </p:nvSpPr>
            <p:spPr>
              <a:xfrm rot="3360000">
                <a:off x="1185068" y="589835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3" name="Shape 193"/>
              <p:cNvSpPr txBox="1"/>
              <p:nvPr/>
            </p:nvSpPr>
            <p:spPr>
              <a:xfrm rot="3780000">
                <a:off x="1139030" y="592693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4" name="Shape 194"/>
              <p:cNvSpPr txBox="1"/>
              <p:nvPr/>
            </p:nvSpPr>
            <p:spPr>
              <a:xfrm rot="2280000">
                <a:off x="1465262" y="5694362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 rot="2280000">
                <a:off x="1427162" y="5724525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 rot="2700000">
                <a:off x="1436687" y="5710236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 rot="2700000">
                <a:off x="1390650" y="5743575"/>
                <a:ext cx="19050" cy="10001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 rot="1500000">
                <a:off x="1630361" y="55133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 rot="1500000">
                <a:off x="1601787" y="55514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0" name="Shape 200"/>
              <p:cNvSpPr txBox="1"/>
              <p:nvPr/>
            </p:nvSpPr>
            <p:spPr>
              <a:xfrm rot="1740000">
                <a:off x="1571624" y="558641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1" name="Shape 201"/>
              <p:cNvSpPr txBox="1"/>
              <p:nvPr/>
            </p:nvSpPr>
            <p:spPr>
              <a:xfrm rot="1740000">
                <a:off x="1538286" y="5626099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2" name="Shape 202"/>
              <p:cNvSpPr txBox="1"/>
              <p:nvPr/>
            </p:nvSpPr>
            <p:spPr>
              <a:xfrm rot="840000">
                <a:off x="1766886" y="532606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3" name="Shape 203"/>
              <p:cNvSpPr txBox="1"/>
              <p:nvPr/>
            </p:nvSpPr>
            <p:spPr>
              <a:xfrm rot="840000">
                <a:off x="1746250" y="5362574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4" name="Shape 204"/>
              <p:cNvSpPr txBox="1"/>
              <p:nvPr/>
            </p:nvSpPr>
            <p:spPr>
              <a:xfrm rot="1260000">
                <a:off x="1724025" y="5403850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Shape 205"/>
              <p:cNvSpPr txBox="1"/>
              <p:nvPr/>
            </p:nvSpPr>
            <p:spPr>
              <a:xfrm rot="1260000">
                <a:off x="1689100" y="5437186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6" name="Shape 206"/>
              <p:cNvSpPr txBox="1"/>
              <p:nvPr/>
            </p:nvSpPr>
            <p:spPr>
              <a:xfrm rot="420000">
                <a:off x="1860549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 rot="540000">
                <a:off x="1844675" y="5159374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8" name="Shape 208"/>
              <p:cNvSpPr txBox="1"/>
              <p:nvPr/>
            </p:nvSpPr>
            <p:spPr>
              <a:xfrm rot="720000">
                <a:off x="1831975" y="5200649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9" name="Shape 209"/>
              <p:cNvSpPr txBox="1"/>
              <p:nvPr/>
            </p:nvSpPr>
            <p:spPr>
              <a:xfrm rot="720000">
                <a:off x="1811336" y="5245099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0" name="Shape 210"/>
              <p:cNvSpPr txBox="1"/>
              <p:nvPr/>
            </p:nvSpPr>
            <p:spPr>
              <a:xfrm rot="-300000">
                <a:off x="1922462" y="4914900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1" name="Shape 211"/>
              <p:cNvSpPr txBox="1"/>
              <p:nvPr/>
            </p:nvSpPr>
            <p:spPr>
              <a:xfrm rot="-60000">
                <a:off x="1906586" y="4956174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2" name="Shape 212"/>
              <p:cNvSpPr txBox="1"/>
              <p:nvPr/>
            </p:nvSpPr>
            <p:spPr>
              <a:xfrm rot="-60000">
                <a:off x="1904999" y="4995862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3" name="Shape 213"/>
              <p:cNvSpPr txBox="1"/>
              <p:nvPr/>
            </p:nvSpPr>
            <p:spPr>
              <a:xfrm rot="180000">
                <a:off x="1887537" y="503713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4" name="Shape 214"/>
              <p:cNvSpPr txBox="1"/>
              <p:nvPr/>
            </p:nvSpPr>
            <p:spPr>
              <a:xfrm rot="-720000">
                <a:off x="1935162" y="470693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5" name="Shape 215"/>
              <p:cNvSpPr txBox="1"/>
              <p:nvPr/>
            </p:nvSpPr>
            <p:spPr>
              <a:xfrm rot="-540000">
                <a:off x="1936750" y="47482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6" name="Shape 216"/>
              <p:cNvSpPr txBox="1"/>
              <p:nvPr/>
            </p:nvSpPr>
            <p:spPr>
              <a:xfrm rot="-540000">
                <a:off x="1936750" y="47863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7" name="Shape 217"/>
              <p:cNvSpPr txBox="1"/>
              <p:nvPr/>
            </p:nvSpPr>
            <p:spPr>
              <a:xfrm rot="-300000">
                <a:off x="1935162" y="4827587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8" name="Shape 218"/>
              <p:cNvSpPr txBox="1"/>
              <p:nvPr/>
            </p:nvSpPr>
            <p:spPr>
              <a:xfrm rot="-1140000">
                <a:off x="1916112" y="4513262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9" name="Shape 219"/>
              <p:cNvSpPr txBox="1"/>
              <p:nvPr/>
            </p:nvSpPr>
            <p:spPr>
              <a:xfrm rot="-1020000">
                <a:off x="1925637" y="45465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0" name="Shape 220"/>
              <p:cNvSpPr txBox="1"/>
              <p:nvPr/>
            </p:nvSpPr>
            <p:spPr>
              <a:xfrm rot="-1020000">
                <a:off x="1930399" y="45846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1" name="Shape 221"/>
              <p:cNvSpPr txBox="1"/>
              <p:nvPr/>
            </p:nvSpPr>
            <p:spPr>
              <a:xfrm rot="-840000">
                <a:off x="1935161" y="4627561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2" name="Shape 222"/>
              <p:cNvSpPr txBox="1"/>
              <p:nvPr/>
            </p:nvSpPr>
            <p:spPr>
              <a:xfrm rot="-1560000">
                <a:off x="1849437" y="4329112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3" name="Shape 223"/>
              <p:cNvSpPr txBox="1"/>
              <p:nvPr/>
            </p:nvSpPr>
            <p:spPr>
              <a:xfrm rot="-1380000">
                <a:off x="1866900" y="4368799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4" name="Shape 224"/>
              <p:cNvSpPr txBox="1"/>
              <p:nvPr/>
            </p:nvSpPr>
            <p:spPr>
              <a:xfrm rot="-1380000">
                <a:off x="1879600" y="440531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5" name="Shape 225"/>
              <p:cNvSpPr txBox="1"/>
              <p:nvPr/>
            </p:nvSpPr>
            <p:spPr>
              <a:xfrm rot="-1380000">
                <a:off x="1895475" y="443706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6" name="Shape 226"/>
              <p:cNvSpPr txBox="1"/>
              <p:nvPr/>
            </p:nvSpPr>
            <p:spPr>
              <a:xfrm rot="-1980000">
                <a:off x="1747837" y="4171950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7" name="Shape 227"/>
              <p:cNvSpPr txBox="1"/>
              <p:nvPr/>
            </p:nvSpPr>
            <p:spPr>
              <a:xfrm rot="-1860000">
                <a:off x="1768474" y="4198936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8" name="Shape 228"/>
              <p:cNvSpPr txBox="1"/>
              <p:nvPr/>
            </p:nvSpPr>
            <p:spPr>
              <a:xfrm rot="-1800000">
                <a:off x="1792286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9" name="Shape 229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0" name="Shape 230"/>
              <p:cNvSpPr txBox="1"/>
              <p:nvPr/>
            </p:nvSpPr>
            <p:spPr>
              <a:xfrm rot="-2520000">
                <a:off x="1609724" y="402907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1" name="Shape 231"/>
              <p:cNvSpPr txBox="1"/>
              <p:nvPr/>
            </p:nvSpPr>
            <p:spPr>
              <a:xfrm rot="-2520000">
                <a:off x="1643061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2" name="Shape 232"/>
              <p:cNvSpPr txBox="1"/>
              <p:nvPr/>
            </p:nvSpPr>
            <p:spPr>
              <a:xfrm rot="-2520000">
                <a:off x="1666875" y="408622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 rot="-2400000">
                <a:off x="1695450" y="4111624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71525" y="4068762"/>
                <a:ext cx="285750" cy="2397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4437"/>
                    </a:moveTo>
                    <a:lnTo>
                      <a:pt x="18666" y="116821"/>
                    </a:lnTo>
                    <a:lnTo>
                      <a:pt x="42666" y="36556"/>
                    </a:lnTo>
                    <a:lnTo>
                      <a:pt x="62666" y="120000"/>
                    </a:lnTo>
                    <a:lnTo>
                      <a:pt x="86000" y="120000"/>
                    </a:lnTo>
                    <a:lnTo>
                      <a:pt x="120000" y="7152"/>
                    </a:lnTo>
                    <a:lnTo>
                      <a:pt x="98666" y="7947"/>
                    </a:lnTo>
                    <a:lnTo>
                      <a:pt x="74666" y="89006"/>
                    </a:lnTo>
                    <a:lnTo>
                      <a:pt x="52666" y="0"/>
                    </a:lnTo>
                    <a:lnTo>
                      <a:pt x="32000" y="0"/>
                    </a:lnTo>
                    <a:lnTo>
                      <a:pt x="0" y="114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 rot="6540000">
                <a:off x="-344487" y="4981575"/>
                <a:ext cx="19462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 rot="180000">
                <a:off x="6350" y="4994274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 rot="-3000000">
                <a:off x="1440656" y="3923506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 rot="-3000000">
                <a:off x="1477168" y="3945731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9" name="Shape 239"/>
              <p:cNvSpPr txBox="1"/>
              <p:nvPr/>
            </p:nvSpPr>
            <p:spPr>
              <a:xfrm rot="-3000000">
                <a:off x="1514474" y="396398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 rot="-2700000">
                <a:off x="1546224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 rot="-3660000">
                <a:off x="1251742" y="38504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 rot="-3660000">
                <a:off x="1294605" y="38631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3" name="Shape 243"/>
              <p:cNvSpPr txBox="1"/>
              <p:nvPr/>
            </p:nvSpPr>
            <p:spPr>
              <a:xfrm rot="-3540000">
                <a:off x="1329531" y="3872705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 rot="-3240000">
                <a:off x="1369218" y="3891755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5" name="Shape 245"/>
              <p:cNvSpPr txBox="1"/>
              <p:nvPr/>
            </p:nvSpPr>
            <p:spPr>
              <a:xfrm rot="-4380000">
                <a:off x="1031081" y="3802855"/>
                <a:ext cx="11906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6" name="Shape 246"/>
              <p:cNvSpPr txBox="1"/>
              <p:nvPr/>
            </p:nvSpPr>
            <p:spPr>
              <a:xfrm rot="-4260000">
                <a:off x="1075530" y="38123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 rot="-4260000">
                <a:off x="1124742" y="381873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8" name="Shape 248"/>
              <p:cNvSpPr txBox="1"/>
              <p:nvPr/>
            </p:nvSpPr>
            <p:spPr>
              <a:xfrm rot="-4020000">
                <a:off x="1172368" y="3825080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9" name="Shape 249"/>
              <p:cNvSpPr txBox="1"/>
              <p:nvPr/>
            </p:nvSpPr>
            <p:spPr>
              <a:xfrm rot="-4920000">
                <a:off x="799306" y="3799681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0" name="Shape 250"/>
              <p:cNvSpPr txBox="1"/>
              <p:nvPr/>
            </p:nvSpPr>
            <p:spPr>
              <a:xfrm rot="-4680000">
                <a:off x="848518" y="3796506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Shape 251"/>
              <p:cNvSpPr txBox="1"/>
              <p:nvPr/>
            </p:nvSpPr>
            <p:spPr>
              <a:xfrm rot="-4680000">
                <a:off x="894556" y="379333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Shape 252"/>
              <p:cNvSpPr txBox="1"/>
              <p:nvPr/>
            </p:nvSpPr>
            <p:spPr>
              <a:xfrm rot="-4620000">
                <a:off x="945355" y="379333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Shape 253"/>
              <p:cNvSpPr txBox="1"/>
              <p:nvPr/>
            </p:nvSpPr>
            <p:spPr>
              <a:xfrm rot="-5220000">
                <a:off x="564355" y="383143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Shape 254"/>
              <p:cNvSpPr txBox="1"/>
              <p:nvPr/>
            </p:nvSpPr>
            <p:spPr>
              <a:xfrm rot="-5400000">
                <a:off x="611981" y="3821906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Shape 255"/>
              <p:cNvSpPr txBox="1"/>
              <p:nvPr/>
            </p:nvSpPr>
            <p:spPr>
              <a:xfrm rot="-5340000">
                <a:off x="665956" y="381555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Shape 256"/>
              <p:cNvSpPr txBox="1"/>
              <p:nvPr/>
            </p:nvSpPr>
            <p:spPr>
              <a:xfrm rot="-5220000">
                <a:off x="713580" y="380920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Shape 257"/>
              <p:cNvSpPr txBox="1"/>
              <p:nvPr/>
            </p:nvSpPr>
            <p:spPr>
              <a:xfrm rot="-6180000">
                <a:off x="327817" y="390128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Shape 258"/>
              <p:cNvSpPr txBox="1"/>
              <p:nvPr/>
            </p:nvSpPr>
            <p:spPr>
              <a:xfrm rot="-6240000">
                <a:off x="377031" y="3885405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Shape 259"/>
              <p:cNvSpPr txBox="1"/>
              <p:nvPr/>
            </p:nvSpPr>
            <p:spPr>
              <a:xfrm rot="-6120000">
                <a:off x="423067" y="386953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 rot="-5940000">
                <a:off x="465931" y="385048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Shape 261"/>
              <p:cNvSpPr txBox="1"/>
              <p:nvPr/>
            </p:nvSpPr>
            <p:spPr>
              <a:xfrm rot="-7380000">
                <a:off x="10317" y="4044156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2" name="Shape 262"/>
              <p:cNvSpPr txBox="1"/>
              <p:nvPr/>
            </p:nvSpPr>
            <p:spPr>
              <a:xfrm rot="-7200000">
                <a:off x="103981" y="3993356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3" name="Shape 263"/>
              <p:cNvSpPr txBox="1"/>
              <p:nvPr/>
            </p:nvSpPr>
            <p:spPr>
              <a:xfrm rot="-6840000">
                <a:off x="146842" y="3971130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4" name="Shape 264"/>
              <p:cNvSpPr txBox="1"/>
              <p:nvPr/>
            </p:nvSpPr>
            <p:spPr>
              <a:xfrm rot="-6840000">
                <a:off x="189706" y="3955255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5" name="Shape 265"/>
              <p:cNvSpPr txBox="1"/>
              <p:nvPr/>
            </p:nvSpPr>
            <p:spPr>
              <a:xfrm rot="-6480000">
                <a:off x="238918" y="393303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6" name="Shape 266"/>
              <p:cNvSpPr txBox="1"/>
              <p:nvPr/>
            </p:nvSpPr>
            <p:spPr>
              <a:xfrm rot="-1920000">
                <a:off x="0" y="533876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Shape 267"/>
              <p:cNvSpPr txBox="1"/>
              <p:nvPr/>
            </p:nvSpPr>
            <p:spPr>
              <a:xfrm rot="3240000">
                <a:off x="811212" y="55213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8" name="Shape 268"/>
              <p:cNvSpPr txBox="1"/>
              <p:nvPr/>
            </p:nvSpPr>
            <p:spPr>
              <a:xfrm rot="3240000">
                <a:off x="55561" y="44418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9" name="Shape 269"/>
              <p:cNvSpPr txBox="1"/>
              <p:nvPr/>
            </p:nvSpPr>
            <p:spPr>
              <a:xfrm rot="-1920000">
                <a:off x="1111249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0" name="Shape 270"/>
              <p:cNvSpPr txBox="1"/>
              <p:nvPr/>
            </p:nvSpPr>
            <p:spPr>
              <a:xfrm rot="5880000">
                <a:off x="317499" y="6215061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 rot="6660000">
                <a:off x="71437" y="6215061"/>
                <a:ext cx="22860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2" name="Shape 272"/>
              <p:cNvSpPr txBox="1"/>
              <p:nvPr/>
            </p:nvSpPr>
            <p:spPr>
              <a:xfrm rot="5220000">
                <a:off x="573086" y="6180136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 rot="4500000">
                <a:off x="828675" y="6107111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4" name="Shape 274"/>
              <p:cNvSpPr txBox="1"/>
              <p:nvPr/>
            </p:nvSpPr>
            <p:spPr>
              <a:xfrm rot="3780000">
                <a:off x="1063625" y="599757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 rot="3060000">
                <a:off x="1290636" y="5854699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 rot="2040000">
                <a:off x="1489074" y="568642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7" name="Shape 277"/>
              <p:cNvSpPr txBox="1"/>
              <p:nvPr/>
            </p:nvSpPr>
            <p:spPr>
              <a:xfrm rot="-7200000">
                <a:off x="-28574" y="3978275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Shape 278"/>
              <p:cNvSpPr txBox="1"/>
              <p:nvPr/>
            </p:nvSpPr>
            <p:spPr>
              <a:xfrm rot="-6420000">
                <a:off x="215899" y="3862387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9" name="Shape 279"/>
              <p:cNvSpPr txBox="1"/>
              <p:nvPr/>
            </p:nvSpPr>
            <p:spPr>
              <a:xfrm rot="-4980000">
                <a:off x="709612" y="3752849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0" name="Shape 280"/>
              <p:cNvSpPr txBox="1"/>
              <p:nvPr/>
            </p:nvSpPr>
            <p:spPr>
              <a:xfrm rot="-4320000">
                <a:off x="947736" y="3746500"/>
                <a:ext cx="2381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1" name="Shape 281"/>
              <p:cNvSpPr txBox="1"/>
              <p:nvPr/>
            </p:nvSpPr>
            <p:spPr>
              <a:xfrm rot="-3720000">
                <a:off x="1173956" y="3786980"/>
                <a:ext cx="24606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2" name="Shape 282"/>
              <p:cNvSpPr txBox="1"/>
              <p:nvPr/>
            </p:nvSpPr>
            <p:spPr>
              <a:xfrm rot="-3240000">
                <a:off x="1380331" y="3856830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3" name="Shape 283"/>
              <p:cNvSpPr txBox="1"/>
              <p:nvPr/>
            </p:nvSpPr>
            <p:spPr>
              <a:xfrm rot="-2640000">
                <a:off x="1562100" y="3963986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4" name="Shape 284"/>
              <p:cNvSpPr txBox="1"/>
              <p:nvPr/>
            </p:nvSpPr>
            <p:spPr>
              <a:xfrm rot="-2220000">
                <a:off x="1706562" y="4103686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5" name="Shape 285"/>
              <p:cNvSpPr txBox="1"/>
              <p:nvPr/>
            </p:nvSpPr>
            <p:spPr>
              <a:xfrm rot="-1740000">
                <a:off x="1820861" y="4267199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6" name="Shape 286"/>
              <p:cNvSpPr txBox="1"/>
              <p:nvPr/>
            </p:nvSpPr>
            <p:spPr>
              <a:xfrm rot="-1200000">
                <a:off x="1901824" y="4452937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7" name="Shape 287"/>
              <p:cNvSpPr txBox="1"/>
              <p:nvPr/>
            </p:nvSpPr>
            <p:spPr>
              <a:xfrm rot="-780000">
                <a:off x="1933574" y="46513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8" name="Shape 288"/>
              <p:cNvSpPr txBox="1"/>
              <p:nvPr/>
            </p:nvSpPr>
            <p:spPr>
              <a:xfrm rot="-300000">
                <a:off x="1925637" y="48672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9" name="Shape 289"/>
              <p:cNvSpPr txBox="1"/>
              <p:nvPr/>
            </p:nvSpPr>
            <p:spPr>
              <a:xfrm rot="660000">
                <a:off x="1787524" y="5297486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0" name="Shape 290"/>
              <p:cNvSpPr txBox="1"/>
              <p:nvPr/>
            </p:nvSpPr>
            <p:spPr>
              <a:xfrm rot="1500000">
                <a:off x="1652587" y="5500687"/>
                <a:ext cx="2222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823" y="120000"/>
                    </a:moveTo>
                    <a:lnTo>
                      <a:pt x="120000" y="12000"/>
                    </a:lnTo>
                    <a:lnTo>
                      <a:pt x="24705" y="0"/>
                    </a:lnTo>
                    <a:lnTo>
                      <a:pt x="0" y="108000"/>
                    </a:lnTo>
                    <a:lnTo>
                      <a:pt x="17647" y="114000"/>
                    </a:lnTo>
                    <a:lnTo>
                      <a:pt x="35294" y="30000"/>
                    </a:lnTo>
                    <a:lnTo>
                      <a:pt x="60000" y="36000"/>
                    </a:lnTo>
                    <a:lnTo>
                      <a:pt x="45882" y="108000"/>
                    </a:lnTo>
                    <a:lnTo>
                      <a:pt x="60000" y="108000"/>
                    </a:lnTo>
                    <a:lnTo>
                      <a:pt x="77647" y="36000"/>
                    </a:lnTo>
                    <a:lnTo>
                      <a:pt x="95294" y="36000"/>
                    </a:lnTo>
                    <a:lnTo>
                      <a:pt x="81176" y="114000"/>
                    </a:lnTo>
                    <a:lnTo>
                      <a:pt x="98823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0161" y="4321175"/>
                <a:ext cx="142875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000" y="55384"/>
                    </a:moveTo>
                    <a:lnTo>
                      <a:pt x="88000" y="55384"/>
                    </a:lnTo>
                    <a:lnTo>
                      <a:pt x="24000" y="36923"/>
                    </a:lnTo>
                    <a:lnTo>
                      <a:pt x="0" y="46153"/>
                    </a:lnTo>
                    <a:lnTo>
                      <a:pt x="48000" y="120000"/>
                    </a:lnTo>
                    <a:lnTo>
                      <a:pt x="64000" y="110769"/>
                    </a:lnTo>
                    <a:lnTo>
                      <a:pt x="32000" y="55384"/>
                    </a:lnTo>
                    <a:lnTo>
                      <a:pt x="96000" y="83076"/>
                    </a:lnTo>
                    <a:lnTo>
                      <a:pt x="120000" y="64615"/>
                    </a:lnTo>
                    <a:lnTo>
                      <a:pt x="72000" y="0"/>
                    </a:lnTo>
                    <a:lnTo>
                      <a:pt x="56000" y="9230"/>
                    </a:lnTo>
                    <a:lnTo>
                      <a:pt x="88000" y="55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53986" y="4208462"/>
                <a:ext cx="160337" cy="141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158" y="120000"/>
                    </a:moveTo>
                    <a:lnTo>
                      <a:pt x="77227" y="111910"/>
                    </a:lnTo>
                    <a:lnTo>
                      <a:pt x="57029" y="47191"/>
                    </a:lnTo>
                    <a:lnTo>
                      <a:pt x="105742" y="87640"/>
                    </a:lnTo>
                    <a:lnTo>
                      <a:pt x="120000" y="79550"/>
                    </a:lnTo>
                    <a:lnTo>
                      <a:pt x="98613" y="0"/>
                    </a:lnTo>
                    <a:lnTo>
                      <a:pt x="84356" y="16179"/>
                    </a:lnTo>
                    <a:lnTo>
                      <a:pt x="98613" y="55280"/>
                    </a:lnTo>
                    <a:lnTo>
                      <a:pt x="57029" y="31011"/>
                    </a:lnTo>
                    <a:lnTo>
                      <a:pt x="42772" y="39101"/>
                    </a:lnTo>
                    <a:lnTo>
                      <a:pt x="53465" y="91685"/>
                    </a:lnTo>
                    <a:lnTo>
                      <a:pt x="21386" y="55280"/>
                    </a:lnTo>
                    <a:lnTo>
                      <a:pt x="0" y="71460"/>
                    </a:lnTo>
                    <a:lnTo>
                      <a:pt x="6415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074737" y="5559425"/>
                <a:ext cx="131761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048" y="120000"/>
                    </a:moveTo>
                    <a:lnTo>
                      <a:pt x="119999" y="73846"/>
                    </a:lnTo>
                    <a:lnTo>
                      <a:pt x="78072" y="0"/>
                    </a:lnTo>
                    <a:lnTo>
                      <a:pt x="0" y="46153"/>
                    </a:lnTo>
                    <a:lnTo>
                      <a:pt x="8674" y="55384"/>
                    </a:lnTo>
                    <a:lnTo>
                      <a:pt x="60722" y="27692"/>
                    </a:lnTo>
                    <a:lnTo>
                      <a:pt x="78072" y="46153"/>
                    </a:lnTo>
                    <a:lnTo>
                      <a:pt x="34698" y="73846"/>
                    </a:lnTo>
                    <a:lnTo>
                      <a:pt x="43373" y="83076"/>
                    </a:lnTo>
                    <a:lnTo>
                      <a:pt x="86746" y="55384"/>
                    </a:lnTo>
                    <a:lnTo>
                      <a:pt x="95421" y="73846"/>
                    </a:lnTo>
                    <a:lnTo>
                      <a:pt x="43373" y="101538"/>
                    </a:lnTo>
                    <a:lnTo>
                      <a:pt x="5204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0000"/>
                    </a:moveTo>
                    <a:lnTo>
                      <a:pt x="88000" y="0"/>
                    </a:lnTo>
                    <a:lnTo>
                      <a:pt x="0" y="60000"/>
                    </a:lnTo>
                    <a:lnTo>
                      <a:pt x="32000" y="120000"/>
                    </a:lnTo>
                    <a:lnTo>
                      <a:pt x="48000" y="110000"/>
                    </a:lnTo>
                    <a:lnTo>
                      <a:pt x="24000" y="70000"/>
                    </a:lnTo>
                    <a:lnTo>
                      <a:pt x="48000" y="50000"/>
                    </a:lnTo>
                    <a:lnTo>
                      <a:pt x="72000" y="90000"/>
                    </a:lnTo>
                    <a:lnTo>
                      <a:pt x="80000" y="80000"/>
                    </a:lnTo>
                    <a:lnTo>
                      <a:pt x="64000" y="40000"/>
                    </a:lnTo>
                    <a:lnTo>
                      <a:pt x="80000" y="20000"/>
                    </a:lnTo>
                    <a:lnTo>
                      <a:pt x="104000" y="70000"/>
                    </a:lnTo>
                    <a:lnTo>
                      <a:pt x="120000" y="5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1425575" y="4311650"/>
                <a:ext cx="142875" cy="1333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000" y="85714"/>
                    </a:moveTo>
                    <a:lnTo>
                      <a:pt x="56000" y="85714"/>
                    </a:lnTo>
                    <a:lnTo>
                      <a:pt x="96000" y="17142"/>
                    </a:lnTo>
                    <a:lnTo>
                      <a:pt x="88000" y="0"/>
                    </a:lnTo>
                    <a:lnTo>
                      <a:pt x="0" y="60000"/>
                    </a:lnTo>
                    <a:lnTo>
                      <a:pt x="8000" y="77142"/>
                    </a:lnTo>
                    <a:lnTo>
                      <a:pt x="72000" y="34285"/>
                    </a:lnTo>
                    <a:lnTo>
                      <a:pt x="24000" y="102857"/>
                    </a:lnTo>
                    <a:lnTo>
                      <a:pt x="32000" y="120000"/>
                    </a:lnTo>
                    <a:lnTo>
                      <a:pt x="120000" y="60000"/>
                    </a:lnTo>
                    <a:lnTo>
                      <a:pt x="112000" y="42857"/>
                    </a:lnTo>
                    <a:lnTo>
                      <a:pt x="56000" y="857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11112" y="6091237"/>
                <a:ext cx="9524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11112" y="4056062"/>
                <a:ext cx="47625" cy="761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120000" y="105000"/>
                    </a:lnTo>
                    <a:lnTo>
                      <a:pt x="0" y="0"/>
                    </a:lnTo>
                    <a:lnTo>
                      <a:pt x="0" y="6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11112" y="6100762"/>
                <a:ext cx="57150" cy="104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0000" y="0"/>
                    </a:lnTo>
                    <a:lnTo>
                      <a:pt x="0" y="65454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 rot="240000">
                <a:off x="1868486" y="5081586"/>
                <a:ext cx="255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 rot="-5640000">
                <a:off x="460375" y="3787775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220662" y="5672137"/>
                <a:ext cx="228600" cy="2444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9166" y="47532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 rot="-2880000">
                <a:off x="981868" y="5636417"/>
                <a:ext cx="107950" cy="1095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4166" y="36623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373062" y="3973512"/>
                <a:ext cx="552449" cy="2019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98965" y="54905"/>
                    </a:lnTo>
                    <a:lnTo>
                      <a:pt x="120000" y="120000"/>
                    </a:lnTo>
                    <a:lnTo>
                      <a:pt x="18620" y="6377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76"/>
                  </a:gs>
                </a:gsLst>
                <a:lin ang="189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 rot="-1740000">
                <a:off x="469899" y="4837111"/>
                <a:ext cx="350837" cy="276224"/>
              </a:xfrm>
              <a:prstGeom prst="ellipse">
                <a:avLst/>
              </a:prstGeom>
              <a:gradFill>
                <a:gsLst>
                  <a:gs pos="0">
                    <a:srgbClr val="00006F"/>
                  </a:gs>
                  <a:gs pos="50000">
                    <a:schemeClr val="dk1"/>
                  </a:gs>
                  <a:gs pos="100000">
                    <a:srgbClr val="00006F"/>
                  </a:gs>
                </a:gsLst>
                <a:lin ang="189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66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Shape 430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431" name="Shape 431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C4CDD5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ctrTitle"/>
          </p:nvPr>
        </p:nvSpPr>
        <p:spPr>
          <a:xfrm>
            <a:off x="685800" y="1827211"/>
            <a:ext cx="7772400" cy="162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4400" b="0" i="0" u="none" strike="noStrike" cap="none" dirty="0" smtClean="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Urbanization</a:t>
            </a:r>
            <a:endParaRPr lang="en-US" sz="4400" b="0" i="0" u="none" strike="noStrike" cap="none" dirty="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 Black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Global Geography 12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 Black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Over 1000 years while cities evolved (prior to the Industrial Revolution) the max population rarely exceeded 100 000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 the 300 years since 300 cities have grown to hold over 1 million people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We will look at why this might be the case and if the Industrial Revolution did kick start the population growth of cities.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146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First Villages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630736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did the development of agriculture affect the people?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- stable location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- regular food supply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- less time for gathering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- gave rise to the first villages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- more time for other activities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3" name="Shape 5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1484312"/>
            <a:ext cx="33782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250825" y="260350"/>
            <a:ext cx="8540750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First Villages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301625" y="1052512"/>
            <a:ext cx="8540750" cy="5329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Who were the earliest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occupational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specialists?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weapons makers &amp; spiritual leaders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did these specialists survive without hunting/ gathering/ fishing/ growing food?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exchanging goods/services for food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250825" y="260350"/>
            <a:ext cx="8540750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First Villages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301625" y="1268412"/>
            <a:ext cx="8540750" cy="5113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was created because of this?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intra-village trade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happened due to the further development of agriculture?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intra-village trade grew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more occupational specialization grew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inter-village trade developed between communities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villages began to depend on other villages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Trading Communities</a:t>
            </a:r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Intra &amp; inter-village trade created potential for a new profession.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was it?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Buying &amp; selling goods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did it lead to?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communities developed to  help other communities trade</a:t>
            </a: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133600"/>
            <a:ext cx="3865562" cy="299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Impact of the Industrial Revolution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Ex. mining, forestry, farming, grazing, hunting, gathering, fishing, &amp; quarrying</a:t>
            </a:r>
          </a:p>
          <a:p>
            <a:endParaRPr lang="fr-CA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79295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Impact of the Industrial Revolution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Improved availability to food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Movement of jobs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Elimination of health risks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Mass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transit</a:t>
            </a:r>
          </a:p>
          <a:p>
            <a:pPr indent="-342900">
              <a:spcBef>
                <a:spcPts val="720"/>
              </a:spcBef>
              <a:buSzPct val="79999"/>
            </a:pPr>
            <a:r>
              <a:rPr lang="en-US" sz="3600" dirty="0"/>
              <a:t>Ex. metal working, smelting, textile production, and engineering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endParaRPr lang="en-US" sz="36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 idx="4294967295"/>
          </p:nvPr>
        </p:nvSpPr>
        <p:spPr>
          <a:xfrm>
            <a:off x="250825" y="1628775"/>
            <a:ext cx="8540750" cy="334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Work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Primary</a:t>
            </a:r>
            <a:br>
              <a:rPr lang="en-US" sz="32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Secondary</a:t>
            </a:r>
            <a:br>
              <a:rPr lang="en-US" sz="32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Tertiary</a:t>
            </a:r>
            <a:br>
              <a:rPr lang="en-US" sz="32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dirty="0"/>
              <a:t>Ex. retail, wholesale sales, transportation and distribution, entertainment, restaurants, clerical services, media, tourism, insurance, banking, healthcare, and law</a:t>
            </a:r>
            <a:br>
              <a:rPr lang="en-US" sz="3200" dirty="0"/>
            </a:br>
            <a:endParaRPr lang="en-US" sz="32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Primary Jobs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Extract/ harvest from the earth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Production of raw materials &amp; basic foods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pic>
        <p:nvPicPr>
          <p:cNvPr id="591" name="Shape 5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5900" y="1600200"/>
            <a:ext cx="2897186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3860800"/>
            <a:ext cx="2511425" cy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Secondary Jobs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Manufacture/ process/ construct finished goods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437" y="1484312"/>
            <a:ext cx="2940049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3860800"/>
            <a:ext cx="3781425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Trend: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There is a growing movement of people from rural to urban areas.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TED Talk: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https://www.youtube.com/watch?v=fKnAJCSGSdk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Tertiary Jobs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Service industry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Growing sector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628775"/>
            <a:ext cx="3887786" cy="204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700" y="3860800"/>
            <a:ext cx="2771774" cy="277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Continuum of Classifications of Communities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The earliest occupational specialists: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Weapons makers &amp; spiritual leaders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Highly valued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Exchanged goods/services for food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Trade created: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 Dependence on cooperation among unrelated members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As agriculture further developed villages grew in size.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Intra-village trade grew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More occupational specialization grew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Inter-village trade developed between communities (needs &amp; wants)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Villages began to depended on other villages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162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Hamlet</a:t>
            </a:r>
          </a:p>
        </p:txBody>
      </p:sp>
      <p:pic>
        <p:nvPicPr>
          <p:cNvPr id="623" name="Shape 6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59111" y="2420936"/>
            <a:ext cx="2952750" cy="3671886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250825" y="1412875"/>
            <a:ext cx="8540750" cy="96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Population: less than 100 people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Site Selection: Proximity to resources!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Lack of day-to-day necessities (firewood, adequate water, &amp; protection from the elements) were secondary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If a site did not work out the group would try another site the next year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Longer stays warranted more care in its selection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8416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Village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Population: 100 - 1000 people</a:t>
            </a:r>
          </a:p>
        </p:txBody>
      </p:sp>
      <p:pic>
        <p:nvPicPr>
          <p:cNvPr id="631" name="Shape 6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2708275"/>
            <a:ext cx="4249737" cy="380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Rural areas generally have a population of &lt;1000 people, while urban areas generally have a population of &gt;1000 people.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360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Town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Population: 1000 - 10000 people</a:t>
            </a:r>
          </a:p>
        </p:txBody>
      </p:sp>
      <p:pic>
        <p:nvPicPr>
          <p:cNvPr id="638" name="Shape 6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2565400"/>
            <a:ext cx="3600450" cy="312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City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Population: &gt;10000 people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45" name="Shape 6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2924175"/>
            <a:ext cx="8064499" cy="334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Metropolis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301625" y="4652962"/>
            <a:ext cx="8540750" cy="144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chief, and sometimes capital, city of a country, state, or region.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city together with its surrounding area.</a:t>
            </a:r>
          </a:p>
        </p:txBody>
      </p:sp>
      <p:pic>
        <p:nvPicPr>
          <p:cNvPr id="652" name="Shape 6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0336" y="1412875"/>
            <a:ext cx="3671886" cy="27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 idx="4294967295"/>
          </p:nvPr>
        </p:nvSpPr>
        <p:spPr>
          <a:xfrm>
            <a:off x="395287" y="1341437"/>
            <a:ext cx="8291512" cy="337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Early Civilizations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Migrant Communities</a:t>
            </a:r>
            <a:b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First Villages</a:t>
            </a:r>
            <a:b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Trading Communities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Conurbation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395287" y="1557337"/>
            <a:ext cx="8145461" cy="194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 extensive urban area resulting from the expansion of several cities or towns so that they combine but usually retain their own separate identities.</a:t>
            </a:r>
          </a:p>
        </p:txBody>
      </p:sp>
      <p:pic>
        <p:nvPicPr>
          <p:cNvPr id="659" name="Shape 6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7311" y="3933825"/>
            <a:ext cx="3857624" cy="246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Megalopolis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301625" y="4508500"/>
            <a:ext cx="8540750" cy="1590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When conurbations merge they form a megalopolis.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Some geographers use the terms conurbation and megalopolis interchangeably.</a:t>
            </a:r>
          </a:p>
        </p:txBody>
      </p:sp>
      <p:pic>
        <p:nvPicPr>
          <p:cNvPr id="666" name="Shape 6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0336" y="1484312"/>
            <a:ext cx="3259137" cy="24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 idx="4294967295"/>
          </p:nvPr>
        </p:nvSpPr>
        <p:spPr>
          <a:xfrm>
            <a:off x="468312" y="213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Sources of Urban Growth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Sources of Urban Growth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Natural Growth (births)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Migration (international &amp; internal)</a:t>
            </a:r>
          </a:p>
        </p:txBody>
      </p:sp>
      <p:pic>
        <p:nvPicPr>
          <p:cNvPr id="678" name="Shape 6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8575" y="1600200"/>
            <a:ext cx="3273425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3933825"/>
            <a:ext cx="2008187" cy="259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Push Factors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Poverty (LDC)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Living Conditions (LDC)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Lack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variety of Services (MDC)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Pull Factors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Better Job Opportunities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Better Education Opportunities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Better Medical Facilities &amp; Personnel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Greater Availability of Food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Excitement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Fast Paced Life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Access to Cultural Events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Opportunities for Those Without Jobs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(scavenging &amp; begging)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 idx="4294967295"/>
          </p:nvPr>
        </p:nvSpPr>
        <p:spPr>
          <a:xfrm>
            <a:off x="395287" y="2133600"/>
            <a:ext cx="8229600" cy="2232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City Life in MDC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vs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City Life in LDC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More Developed Countries (MDC): City Life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Larger range of goods &amp; services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Major cities never go to sleep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Travel from home to work/school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Entertainment/fun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Slow growing population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Ability to cope with huge population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Less Developed Countries (LDC):</a:t>
            </a:r>
            <a:b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City Life</a:t>
            </a:r>
          </a:p>
        </p:txBody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Larger range of goods &amp; services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Major cities never go to sleep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Travel from home to work/school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Entertainment/fun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Housing (fortified mansions – huts)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Rapid population growth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Unable to keep up with needs of the people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 idx="4294967295"/>
          </p:nvPr>
        </p:nvSpPr>
        <p:spPr>
          <a:xfrm>
            <a:off x="468312" y="234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Poverty Housing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As the global population grew:</a:t>
            </a:r>
            <a:br>
              <a:rPr lang="en-CA" dirty="0"/>
            </a:b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 smtClean="0"/>
              <a:t>Incidents </a:t>
            </a:r>
            <a:r>
              <a:rPr lang="en-CA" sz="2000" dirty="0"/>
              <a:t>of contact increased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Conflict between groups increased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3 Choices: give up land rights, fight, or join their rivals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CA" sz="2000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As the population of a region grew again: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Groups clashed over resources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Groups were to large to pick up &amp; leave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Some chose to fight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Others discovered they could grow crops 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CA" sz="2000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CA" sz="2000" dirty="0"/>
              <a:t>With the development of Agriculture: More people could survive on the land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CA" sz="2000" dirty="0"/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722619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Life on the Street</a:t>
            </a:r>
          </a:p>
        </p:txBody>
      </p:sp>
      <p:pic>
        <p:nvPicPr>
          <p:cNvPr id="719" name="Shape 7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1211" y="2049461"/>
            <a:ext cx="4981574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Life in the Slums</a:t>
            </a:r>
          </a:p>
        </p:txBody>
      </p:sp>
      <p:pic>
        <p:nvPicPr>
          <p:cNvPr id="725" name="Shape 7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881186"/>
            <a:ext cx="5903911" cy="384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Life in Shantytowns</a:t>
            </a:r>
          </a:p>
        </p:txBody>
      </p:sp>
      <p:pic>
        <p:nvPicPr>
          <p:cNvPr id="731" name="Shape 7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824036"/>
            <a:ext cx="6119811" cy="40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Improved availability to food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dirty="0"/>
              <a:t>Improved transportation (better roads &amp; canals, trains, trucks)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dirty="0"/>
              <a:t>Food could travel greater distances and still be fresh for the market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dirty="0"/>
              <a:t>Increased amount of land providing food to a local city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dirty="0"/>
              <a:t>Improved food preservation (canning, bottling, pasteurization, use of ice, smoother travelling, better packaging, refrigeration)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dirty="0"/>
              <a:t>Improvements in farm equipment (mechanized farm equipment to increase productivity &amp; land they could cultivate)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55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Movement of jobs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Majority of people lived on land producing food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Shift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Factories in cities: people could travel easily from work to home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Mechanization of farm equipment: reduced manual </a:t>
            </a:r>
            <a:r>
              <a:rPr lang="en-US" dirty="0" err="1"/>
              <a:t>labour</a:t>
            </a:r>
            <a:r>
              <a:rPr lang="en-US" dirty="0"/>
              <a:t> needed (leaving </a:t>
            </a:r>
            <a:r>
              <a:rPr lang="en-US" dirty="0" err="1"/>
              <a:t>labourers</a:t>
            </a:r>
            <a:r>
              <a:rPr lang="en-US" dirty="0"/>
              <a:t> out of work)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Searched out employment opportunities in factories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Mass produced goods beat out better quality crafts; leaving craftspeople in search of other work.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5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Elimination of health risks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Pre industrial rev.: close quarters' led to diseases like cholera, tuberculosis, and the bubonic plague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Post industrial rev.: improved handling of sewage &amp; garbage providing save drink water.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Fewer died leading to greater population density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6820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Mass transit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Pre Industrial Revolution: travel limited to size of the city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(walk/take a horse/ live close to places of work)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mtClean="0"/>
              <a:t>Development </a:t>
            </a:r>
            <a:r>
              <a:rPr lang="en-US" dirty="0"/>
              <a:t>of streetcars and other mass forms of transit allowed people to live much greater distances from their work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9924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xfrm>
            <a:off x="468312" y="2349500"/>
            <a:ext cx="8072437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Do you know of any other examples of poverty housing?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Urban Land Use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468312" y="1371600"/>
            <a:ext cx="8207375" cy="4832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Central Business District (CBD)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Commercial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Retail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Residential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Industrial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Institutional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Open Space </a:t>
            </a: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/>
        </p:nvSpPr>
        <p:spPr>
          <a:xfrm>
            <a:off x="684212" y="2133600"/>
            <a:ext cx="7704136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“nerve centre “of cities.  Land value is at a premium.  Largest concentration of business, tallest buildings.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684212" y="908050"/>
            <a:ext cx="608965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 Business District (CBD)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As the global population grew: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Incidents of contact increased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Conflict between groups increased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3 Choices: give up land rights, fight, or join their rivals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/>
        </p:nvSpPr>
        <p:spPr>
          <a:xfrm>
            <a:off x="684212" y="2133600"/>
            <a:ext cx="7704136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Offices and businesses providing services – banks, travel agencies, dry cleaners, restaurants, etc.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684212" y="908050"/>
            <a:ext cx="2465386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Commercial</a:t>
            </a: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684212" y="2133600"/>
            <a:ext cx="7704136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Shops selling goods (clothing stores, corner stores, etc.)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684212" y="908050"/>
            <a:ext cx="1381125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Retail </a:t>
            </a:r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/>
        </p:nvSpPr>
        <p:spPr>
          <a:xfrm>
            <a:off x="684212" y="2133600"/>
            <a:ext cx="7704136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Houses and apartment buildings (of various socio-economic status)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70" name="Shape 770"/>
          <p:cNvSpPr txBox="1"/>
          <p:nvPr/>
        </p:nvSpPr>
        <p:spPr>
          <a:xfrm>
            <a:off x="684212" y="908050"/>
            <a:ext cx="2412999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Residential </a:t>
            </a: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84212" y="2133600"/>
            <a:ext cx="7920036" cy="2060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Factories, breweries, blacksmiths, dockyards, bakeries, newspaper printing…)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	heavy and light manufacturing (heavy requires much more space).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77" name="Shape 777"/>
          <p:cNvSpPr txBox="1"/>
          <p:nvPr/>
        </p:nvSpPr>
        <p:spPr>
          <a:xfrm>
            <a:off x="684212" y="908050"/>
            <a:ext cx="2011362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/>
        </p:nvSpPr>
        <p:spPr>
          <a:xfrm>
            <a:off x="684212" y="2133600"/>
            <a:ext cx="7920036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Schools, hospitals, daycares, jails, police/fire stations, theatres, museums.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1258887" y="4581525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684212" y="908050"/>
            <a:ext cx="2635249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Institutional </a:t>
            </a:r>
          </a:p>
        </p:txBody>
      </p:sp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/>
        </p:nvSpPr>
        <p:spPr>
          <a:xfrm>
            <a:off x="684212" y="2133600"/>
            <a:ext cx="7920036" cy="3292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“green space” – parks, playgrounds.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32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2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*** </a:t>
            </a:r>
            <a:r>
              <a:rPr lang="en-US" sz="28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Greenbelt is a policy and land use designation used in land use planning to retain areas of largely undeveloped, wild, or agricultural land surrounding or neighbouring urban area.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x="3155950" y="5680075"/>
            <a:ext cx="457200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3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Examples?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684212" y="908050"/>
            <a:ext cx="4883149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Space, Greenbelts </a:t>
            </a: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title"/>
          </p:nvPr>
        </p:nvSpPr>
        <p:spPr>
          <a:xfrm>
            <a:off x="323850" y="69215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THEORIES OF URBAN STRUCTURE:  Models to describe the development of cities.</a:t>
            </a: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83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CONCENTRIC ZONE THEORY (Earnest Burgess)</a:t>
            </a:r>
            <a:b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468312" y="1484312"/>
            <a:ext cx="784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1657350"/>
            <a:ext cx="8083549" cy="33527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04" name="Shape 804"/>
          <p:cNvSpPr txBox="1"/>
          <p:nvPr/>
        </p:nvSpPr>
        <p:spPr>
          <a:xfrm>
            <a:off x="4268787" y="5445125"/>
            <a:ext cx="4041774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Criticisms of this theory?</a:t>
            </a: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SECTOR MODEL (Homer Hoyt)</a:t>
            </a:r>
          </a:p>
        </p:txBody>
      </p:sp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950" y="1603375"/>
            <a:ext cx="6134099" cy="42116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title"/>
          </p:nvPr>
        </p:nvSpPr>
        <p:spPr>
          <a:xfrm>
            <a:off x="250825" y="69215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MULTIPLE NUCLEI MODEL (Chauncy Harris and Edward Ullman)</a:t>
            </a:r>
          </a:p>
        </p:txBody>
      </p:sp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150" y="2205036"/>
            <a:ext cx="4103687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As the population of a region grew again: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Groups clashed over resources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Groups were </a:t>
            </a:r>
            <a:r>
              <a:rPr lang="en-US" dirty="0" smtClean="0"/>
              <a:t>too </a:t>
            </a:r>
            <a:r>
              <a:rPr lang="en-US" dirty="0"/>
              <a:t>large to pick up &amp; leave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Some chose to fight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Others discovered they could grow </a:t>
            </a:r>
            <a:r>
              <a:rPr lang="en-US" dirty="0" smtClean="0"/>
              <a:t>crops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 smtClean="0"/>
              <a:t> With </a:t>
            </a:r>
            <a:r>
              <a:rPr lang="en-US" dirty="0"/>
              <a:t>the development of Agriculture: More people could survive on the land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54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What is Urban Sprawl</a:t>
            </a:r>
          </a:p>
        </p:txBody>
      </p:sp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3910012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Urban Sprawl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is a pattern of land use that is characterized by spread out automobile dependant development outside of more compact city centers.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23" name="Shape 8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1844675"/>
            <a:ext cx="4787900" cy="35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Characteristics</a:t>
            </a:r>
          </a:p>
        </p:txBody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Excessive land consumption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Low population densities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Lack of transportation options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Wide gaps between development and a scattered appearance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Lack of choice in housing types and prices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Separation of uses into distinct areas (not mixed)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Repetitive single family home development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Commercial buildings surrounded by expansive parking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Road Patterns</a:t>
            </a:r>
          </a:p>
        </p:txBody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Older Urban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 l="33332" t="30000" r="2082" b="13332"/>
          <a:stretch/>
        </p:blipFill>
        <p:spPr>
          <a:xfrm>
            <a:off x="755650" y="2420936"/>
            <a:ext cx="6911974" cy="3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Road Patterns</a:t>
            </a:r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New Suburban (Urban Sprawl)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 l="35416" t="30555" b="8888"/>
          <a:stretch/>
        </p:blipFill>
        <p:spPr>
          <a:xfrm>
            <a:off x="611187" y="2276475"/>
            <a:ext cx="7056437" cy="41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Process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Land prices decrease as you move away from the city center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Middle class people opt for cheaper homes and a perceived higher standard of living outside of the city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Development jumps the borders of the city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Growth proceeds sporadically and rapidly until city planners catch up.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car makes it all possible</a:t>
            </a:r>
          </a:p>
        </p:txBody>
      </p:sp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Problems with Urban Sprawl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Land use conflicts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Inefficient land use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Increased energy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consumption and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air pollution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 in tax burden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Social impacts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6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1773236"/>
            <a:ext cx="3738561" cy="42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Problems with Urban Sprawl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471612"/>
            <a:ext cx="8459786" cy="53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Shape 8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628775"/>
            <a:ext cx="8675687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Problems with Urban Sprawl</a:t>
            </a:r>
          </a:p>
        </p:txBody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Traffic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Cost of living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Pollution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Some Solutions</a:t>
            </a:r>
          </a:p>
        </p:txBody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Tax Incentives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Increased developer fees reflecting the true cost of urban sprawl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Sustainable development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Government intervention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Revitalise existing urban spaces – “New Urbanism”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Greenbelts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Migrant Communities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301625" y="1412875"/>
            <a:ext cx="4194174" cy="5040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Earliest human groups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Nomadic lifestyle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Why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did they live in groups?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- Protection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- Easier to hunt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- Gather food</a:t>
            </a:r>
          </a:p>
        </p:txBody>
      </p:sp>
      <p:pic>
        <p:nvPicPr>
          <p:cNvPr id="528" name="Shape 5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89136"/>
            <a:ext cx="41021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The earliest occupational specialists: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Weapons makers &amp; spiritual leaders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Highly valued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Exchanged goods/services for food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69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Trade created:</a:t>
            </a:r>
            <a:br>
              <a:rPr lang="en-US" dirty="0"/>
            </a:b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 smtClean="0"/>
              <a:t>Dependence </a:t>
            </a:r>
            <a:r>
              <a:rPr lang="en-US" dirty="0"/>
              <a:t>on cooperation among unrelated members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As agriculture further developed villages grew in size.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Intra-village trade grew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More occupational specialization grew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Inter-village trade developed between communities (needs &amp; wants)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Villages began to depended on other villages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4804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Ottawa</a:t>
            </a:r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163637"/>
            <a:ext cx="8135936" cy="525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Toronto</a:t>
            </a:r>
          </a:p>
        </p:txBody>
      </p:sp>
      <p:pic>
        <p:nvPicPr>
          <p:cNvPr id="894" name="Shape 8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581" t="9999" r="12500" b="3334"/>
          <a:stretch/>
        </p:blipFill>
        <p:spPr>
          <a:xfrm>
            <a:off x="250825" y="1149350"/>
            <a:ext cx="8642349" cy="5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Development of agriculture: 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Created a stable location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Meant a more regular food supply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Meant Less time need for gathering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Gave rise to the first villages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Allowed villagers to put more time into other activities.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69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Migrant Communities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Global population grew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Contact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Conflict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Give up, fight, or join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Groups grew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Clashes over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Fight, or agriculture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Fireworks">
  <a:themeElements>
    <a:clrScheme name="Fireworks 4">
      <a:dk1>
        <a:srgbClr val="00603B"/>
      </a:dk1>
      <a:lt1>
        <a:srgbClr val="FFCC00"/>
      </a:lt1>
      <a:dk2>
        <a:srgbClr val="000000"/>
      </a:dk2>
      <a:lt2>
        <a:srgbClr val="FFFFFF"/>
      </a:lt2>
      <a:accent1>
        <a:srgbClr val="39A6DD"/>
      </a:accent1>
      <a:accent2>
        <a:srgbClr val="07FB18"/>
      </a:accent2>
      <a:accent3>
        <a:srgbClr val="AAAAAA"/>
      </a:accent3>
      <a:accent4>
        <a:srgbClr val="DAAE00"/>
      </a:accent4>
      <a:accent5>
        <a:srgbClr val="AED0EB"/>
      </a:accent5>
      <a:accent6>
        <a:srgbClr val="06E315"/>
      </a:accent6>
      <a:hlink>
        <a:srgbClr val="FF3399"/>
      </a:hlink>
      <a:folHlink>
        <a:srgbClr val="753B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t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2164</Words>
  <Application>Microsoft Office PowerPoint</Application>
  <PresentationFormat>On-screen Show (4:3)</PresentationFormat>
  <Paragraphs>373</Paragraphs>
  <Slides>73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 Black</vt:lpstr>
      <vt:lpstr>Tahoma</vt:lpstr>
      <vt:lpstr>Calibri</vt:lpstr>
      <vt:lpstr>Arial</vt:lpstr>
      <vt:lpstr>Times New Roman</vt:lpstr>
      <vt:lpstr>Noto Sans Symbols</vt:lpstr>
      <vt:lpstr>1_Fireworks</vt:lpstr>
      <vt:lpstr>Compass</vt:lpstr>
      <vt:lpstr>Slit</vt:lpstr>
      <vt:lpstr>Urbanization</vt:lpstr>
      <vt:lpstr>Trend:</vt:lpstr>
      <vt:lpstr>Early Civilizations  Migrant Communities The First Villages Trading Communities </vt:lpstr>
      <vt:lpstr>As the global population grew: </vt:lpstr>
      <vt:lpstr>PowerPoint Presentation</vt:lpstr>
      <vt:lpstr>PowerPoint Presentation</vt:lpstr>
      <vt:lpstr>Migrant Communities</vt:lpstr>
      <vt:lpstr>PowerPoint Presentation</vt:lpstr>
      <vt:lpstr>Migrant Communities</vt:lpstr>
      <vt:lpstr>PowerPoint Presentation</vt:lpstr>
      <vt:lpstr>First Villages</vt:lpstr>
      <vt:lpstr>First Villages</vt:lpstr>
      <vt:lpstr>First Villages</vt:lpstr>
      <vt:lpstr>Trading Communities</vt:lpstr>
      <vt:lpstr>Impact of the Industrial Revolution</vt:lpstr>
      <vt:lpstr>Impact of the Industrial Revolution</vt:lpstr>
      <vt:lpstr>Types of Work  Primary Secondary Tertiary Ex. retail, wholesale sales, transportation and distribution, entertainment, restaurants, clerical services, media, tourism, insurance, banking, healthcare, and law </vt:lpstr>
      <vt:lpstr>Primary Jobs</vt:lpstr>
      <vt:lpstr>Secondary Jobs</vt:lpstr>
      <vt:lpstr>Tertiary Jobs</vt:lpstr>
      <vt:lpstr>Continuum of Classifications of Communities</vt:lpstr>
      <vt:lpstr>PowerPoint Presentation</vt:lpstr>
      <vt:lpstr>Hamlet</vt:lpstr>
      <vt:lpstr>PowerPoint Presentation</vt:lpstr>
      <vt:lpstr>Village</vt:lpstr>
      <vt:lpstr>PowerPoint Presentation</vt:lpstr>
      <vt:lpstr>Town</vt:lpstr>
      <vt:lpstr>City</vt:lpstr>
      <vt:lpstr>Metropolis</vt:lpstr>
      <vt:lpstr>Conurbation</vt:lpstr>
      <vt:lpstr>Megalopolis</vt:lpstr>
      <vt:lpstr>Sources of Urban Growth</vt:lpstr>
      <vt:lpstr>Sources of Urban Growth</vt:lpstr>
      <vt:lpstr>Push Factors</vt:lpstr>
      <vt:lpstr>Pull Factors</vt:lpstr>
      <vt:lpstr>City Life in MDC  vs  City Life in LDC</vt:lpstr>
      <vt:lpstr>More Developed Countries (MDC): City Life</vt:lpstr>
      <vt:lpstr>Less Developed Countries (LDC): City Life</vt:lpstr>
      <vt:lpstr>Poverty Housing</vt:lpstr>
      <vt:lpstr>Life on the Street</vt:lpstr>
      <vt:lpstr>Life in the Slums</vt:lpstr>
      <vt:lpstr>Life in Shantytowns</vt:lpstr>
      <vt:lpstr>PowerPoint Presentation</vt:lpstr>
      <vt:lpstr>PowerPoint Presentation</vt:lpstr>
      <vt:lpstr>PowerPoint Presentation</vt:lpstr>
      <vt:lpstr>PowerPoint Presentation</vt:lpstr>
      <vt:lpstr>Do you know of any other examples of poverty housing?</vt:lpstr>
      <vt:lpstr>Urban Land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 OF URBAN STRUCTURE:  Models to describe the development of cities.</vt:lpstr>
      <vt:lpstr>CONCENTRIC ZONE THEORY (Earnest Burgess) </vt:lpstr>
      <vt:lpstr>SECTOR MODEL (Homer Hoyt)</vt:lpstr>
      <vt:lpstr>MULTIPLE NUCLEI MODEL (Chauncy Harris and Edward Ullman)</vt:lpstr>
      <vt:lpstr>What is Urban Sprawl</vt:lpstr>
      <vt:lpstr>Characteristics</vt:lpstr>
      <vt:lpstr>Road Patterns</vt:lpstr>
      <vt:lpstr>Road Patterns</vt:lpstr>
      <vt:lpstr>The Process</vt:lpstr>
      <vt:lpstr>Problems with Urban Sprawl</vt:lpstr>
      <vt:lpstr>Problems with Urban Sprawl</vt:lpstr>
      <vt:lpstr>PowerPoint Presentation</vt:lpstr>
      <vt:lpstr>Problems with Urban Sprawl</vt:lpstr>
      <vt:lpstr>Some Solutions</vt:lpstr>
      <vt:lpstr>PowerPoint Presentation</vt:lpstr>
      <vt:lpstr>Trade created: </vt:lpstr>
      <vt:lpstr>Ottawa</vt:lpstr>
      <vt:lpstr>Toronto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Yelana Smith</dc:creator>
  <cp:lastModifiedBy>Techology Support</cp:lastModifiedBy>
  <cp:revision>7</cp:revision>
  <dcterms:modified xsi:type="dcterms:W3CDTF">2016-05-24T13:11:28Z</dcterms:modified>
</cp:coreProperties>
</file>