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90" r:id="rId3"/>
    <p:sldMasterId id="2147483708" r:id="rId4"/>
    <p:sldMasterId id="2147483723" r:id="rId5"/>
  </p:sldMasterIdLst>
  <p:sldIdLst>
    <p:sldId id="256" r:id="rId6"/>
    <p:sldId id="258" r:id="rId7"/>
    <p:sldId id="259" r:id="rId8"/>
    <p:sldId id="260" r:id="rId9"/>
    <p:sldId id="261" r:id="rId10"/>
    <p:sldId id="280" r:id="rId11"/>
    <p:sldId id="281" r:id="rId12"/>
    <p:sldId id="282" r:id="rId13"/>
    <p:sldId id="257" r:id="rId14"/>
    <p:sldId id="268" r:id="rId15"/>
    <p:sldId id="269" r:id="rId16"/>
    <p:sldId id="262" r:id="rId17"/>
    <p:sldId id="263" r:id="rId18"/>
    <p:sldId id="264" r:id="rId19"/>
    <p:sldId id="270" r:id="rId20"/>
    <p:sldId id="271" r:id="rId21"/>
    <p:sldId id="272" r:id="rId22"/>
    <p:sldId id="273" r:id="rId23"/>
    <p:sldId id="274" r:id="rId24"/>
    <p:sldId id="276" r:id="rId25"/>
    <p:sldId id="278" r:id="rId26"/>
    <p:sldId id="27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2048" y="-1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27651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7652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7653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7654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7655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7656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7657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276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76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661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62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63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2F312C3-7A3B-4796-86E9-BECD7767F1F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770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575C09-2796-475B-B94E-850297E0D3E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07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55FF6E-B8E1-4B28-A28E-4E34F46B25A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42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AC9580B-AE98-47F6-9040-D1954004F5F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850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37FCF16-945D-4973-B222-E06C3676FD2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458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3157330-B6D7-4BDD-A380-3E6C815AA19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613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E8BD-41B7-4682-8617-CD7AAEC3B9F2}" type="datetimeFigureOut">
              <a:rPr lang="en-US" smtClean="0"/>
              <a:pPr/>
              <a:t>17-10-15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5E82-2BF5-4DBA-B923-1555FA986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47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E8BD-41B7-4682-8617-CD7AAEC3B9F2}" type="datetimeFigureOut">
              <a:rPr lang="en-US" smtClean="0"/>
              <a:pPr/>
              <a:t>17-10-15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5E82-2BF5-4DBA-B923-1555FA986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82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E8BD-41B7-4682-8617-CD7AAEC3B9F2}" type="datetimeFigureOut">
              <a:rPr lang="en-US" smtClean="0"/>
              <a:pPr/>
              <a:t>17-10-15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5E82-2BF5-4DBA-B923-1555FA986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954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E8BD-41B7-4682-8617-CD7AAEC3B9F2}" type="datetimeFigureOut">
              <a:rPr lang="en-US" smtClean="0"/>
              <a:pPr/>
              <a:t>17-10-15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5E82-2BF5-4DBA-B923-1555FA986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29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E8BD-41B7-4682-8617-CD7AAEC3B9F2}" type="datetimeFigureOut">
              <a:rPr lang="en-US" smtClean="0"/>
              <a:pPr/>
              <a:t>17-10-15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5E82-2BF5-4DBA-B923-1555FA986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5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997DC7-A612-46FB-8C2F-22B7275F635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075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E8BD-41B7-4682-8617-CD7AAEC3B9F2}" type="datetimeFigureOut">
              <a:rPr lang="en-US" smtClean="0"/>
              <a:pPr/>
              <a:t>17-10-15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5E82-2BF5-4DBA-B923-1555FA986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85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E8BD-41B7-4682-8617-CD7AAEC3B9F2}" type="datetimeFigureOut">
              <a:rPr lang="en-US" smtClean="0"/>
              <a:pPr/>
              <a:t>17-10-15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5E82-2BF5-4DBA-B923-1555FA986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21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E8BD-41B7-4682-8617-CD7AAEC3B9F2}" type="datetimeFigureOut">
              <a:rPr lang="en-US" smtClean="0"/>
              <a:pPr/>
              <a:t>17-10-15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5E82-2BF5-4DBA-B923-1555FA986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76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29A4E8BD-41B7-4682-8617-CD7AAEC3B9F2}" type="datetimeFigureOut">
              <a:rPr lang="en-US" smtClean="0"/>
              <a:pPr/>
              <a:t>17-10-15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C815E82-2BF5-4DBA-B923-1555FA986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308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E8BD-41B7-4682-8617-CD7AAEC3B9F2}" type="datetimeFigureOut">
              <a:rPr lang="en-US" smtClean="0"/>
              <a:pPr/>
              <a:t>17-10-15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5E82-2BF5-4DBA-B923-1555FA986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714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E8BD-41B7-4682-8617-CD7AAEC3B9F2}" type="datetimeFigureOut">
              <a:rPr lang="en-US" smtClean="0"/>
              <a:pPr/>
              <a:t>17-10-15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5E82-2BF5-4DBA-B923-1555FA986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56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E8BD-41B7-4682-8617-CD7AAEC3B9F2}" type="datetimeFigureOut">
              <a:rPr lang="en-US" smtClean="0"/>
              <a:pPr/>
              <a:t>17-10-15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5E82-2BF5-4DBA-B923-1555FA986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395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E8BD-41B7-4682-8617-CD7AAEC3B9F2}" type="datetimeFigureOut">
              <a:rPr lang="en-US" smtClean="0"/>
              <a:pPr/>
              <a:t>17-10-15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5E82-2BF5-4DBA-B923-1555FA986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191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E8BD-41B7-4682-8617-CD7AAEC3B9F2}" type="datetimeFigureOut">
              <a:rPr lang="en-US" smtClean="0"/>
              <a:pPr/>
              <a:t>17-10-15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5E82-2BF5-4DBA-B923-1555FA986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949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37FCF16-945D-4973-B222-E06C3676FD2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5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0CB254-8025-4A7A-9147-557C633415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3606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68F3D1B-E32E-4B6F-9122-A6879560AA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445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8736063-D047-40D6-A053-2860C25643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234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27651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7652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7653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7654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7655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7656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7657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276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76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661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62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63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2F312C3-7A3B-4796-86E9-BECD7767F1F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06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997DC7-A612-46FB-8C2F-22B7275F635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6682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0CB254-8025-4A7A-9147-557C633415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8793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130034-E9A4-4AD5-8952-35D8BF98F3E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9941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DBFABA-F571-40B8-8FAA-981018A85C5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9012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E45E55-4336-491C-81A4-ABB96213A70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8321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B992CC-2BC2-4C82-A79A-4BB342CCB4C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496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A464DC-7C86-41AD-B838-612E6379724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91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130034-E9A4-4AD5-8952-35D8BF98F3E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365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70F606-EBE1-45B3-A680-490358F92AD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5016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575C09-2796-475B-B94E-850297E0D3E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8362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55FF6E-B8E1-4B28-A28E-4E34F46B25A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0959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AC9580B-AE98-47F6-9040-D1954004F5F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4142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37FCF16-945D-4973-B222-E06C3676FD2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1535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3157330-B6D7-4BDD-A380-3E6C815AA19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5017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27651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7652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7653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7654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7655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7656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7657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276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76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661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62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63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2F312C3-7A3B-4796-86E9-BECD7767F1F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563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997DC7-A612-46FB-8C2F-22B7275F635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637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0CB254-8025-4A7A-9147-557C633415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1601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130034-E9A4-4AD5-8952-35D8BF98F3E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585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DBFABA-F571-40B8-8FAA-981018A85C5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622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DBFABA-F571-40B8-8FAA-981018A85C5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5485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E45E55-4336-491C-81A4-ABB96213A70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9168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B992CC-2BC2-4C82-A79A-4BB342CCB4C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9606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A464DC-7C86-41AD-B838-612E6379724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744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70F606-EBE1-45B3-A680-490358F92AD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6502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575C09-2796-475B-B94E-850297E0D3E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2892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55FF6E-B8E1-4B28-A28E-4E34F46B25A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2217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AC9580B-AE98-47F6-9040-D1954004F5F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2932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37FCF16-945D-4973-B222-E06C3676FD2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408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3157330-B6D7-4BDD-A380-3E6C815AA19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8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E45E55-4336-491C-81A4-ABB96213A70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394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27651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7652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7653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7654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7655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7656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7657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276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76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661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62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63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2F312C3-7A3B-4796-86E9-BECD7767F1F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154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997DC7-A612-46FB-8C2F-22B7275F635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3648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0CB254-8025-4A7A-9147-557C633415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856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130034-E9A4-4AD5-8952-35D8BF98F3E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6729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DBFABA-F571-40B8-8FAA-981018A85C5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9131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E45E55-4336-491C-81A4-ABB96213A70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9682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B992CC-2BC2-4C82-A79A-4BB342CCB4C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2000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A464DC-7C86-41AD-B838-612E6379724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478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70F606-EBE1-45B3-A680-490358F92AD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9346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575C09-2796-475B-B94E-850297E0D3E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150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B992CC-2BC2-4C82-A79A-4BB342CCB4C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8904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55FF6E-B8E1-4B28-A28E-4E34F46B25A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4836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AC9580B-AE98-47F6-9040-D1954004F5F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0192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37FCF16-945D-4973-B222-E06C3676FD2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2282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3157330-B6D7-4BDD-A380-3E6C815AA19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735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A464DC-7C86-41AD-B838-612E6379724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865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70F606-EBE1-45B3-A680-490358F92AD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0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5.xml"/><Relationship Id="rId15" Type="http://schemas.openxmlformats.org/officeDocument/2006/relationships/theme" Target="../theme/theme3.xml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theme" Target="../theme/theme4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3.xml"/><Relationship Id="rId15" Type="http://schemas.openxmlformats.org/officeDocument/2006/relationships/theme" Target="../theme/theme5.xml"/><Relationship Id="rId1" Type="http://schemas.openxmlformats.org/officeDocument/2006/relationships/slideLayout" Target="../slideLayouts/slideLayout60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3A9B91-1A92-44EF-8634-6B43AE74C55A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26629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663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663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663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663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663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663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663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2663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6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681898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9A4E8BD-41B7-4682-8617-CD7AAEC3B9F2}" type="datetimeFigureOut">
              <a:rPr lang="en-US" smtClean="0"/>
              <a:pPr/>
              <a:t>17-10-15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C815E82-2BF5-4DBA-B923-1555FA986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795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3A9B91-1A92-44EF-8634-6B43AE74C55A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26629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663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663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663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663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663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663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663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2663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6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66226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3A9B91-1A92-44EF-8634-6B43AE74C55A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26629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663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663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663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663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663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663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663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2663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6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94468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3A9B91-1A92-44EF-8634-6B43AE74C55A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26629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663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663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663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663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663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663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663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2663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6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048266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4243" y="457474"/>
            <a:ext cx="10572000" cy="997839"/>
          </a:xfrm>
        </p:spPr>
        <p:txBody>
          <a:bodyPr/>
          <a:lstStyle/>
          <a:p>
            <a:r>
              <a:rPr lang="en-US" dirty="0" smtClean="0"/>
              <a:t>9/17 - 9/18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0963" y="2301271"/>
            <a:ext cx="11419267" cy="4112407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Have the two questions that were to be completed after your exam out to be checked!!!!</a:t>
            </a:r>
            <a:endParaRPr lang="en-US" sz="3200" b="1" u="sng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sz="2400" dirty="0" smtClean="0"/>
              <a:t>Who </a:t>
            </a:r>
            <a:r>
              <a:rPr lang="en-US" sz="2400" dirty="0"/>
              <a:t>were the ‘Big Three’ and what were their goals at the end </a:t>
            </a:r>
            <a:r>
              <a:rPr lang="en-US" sz="2400" dirty="0" smtClean="0"/>
              <a:t> of the war</a:t>
            </a:r>
            <a:r>
              <a:rPr lang="en-US" sz="2400" dirty="0"/>
              <a:t>? (HINT: each had different aims and </a:t>
            </a:r>
            <a:r>
              <a:rPr lang="en-US" sz="2400" dirty="0" smtClean="0"/>
              <a:t>motives)</a:t>
            </a:r>
            <a:endParaRPr lang="en-US" sz="2400" dirty="0"/>
          </a:p>
          <a:p>
            <a:r>
              <a:rPr lang="en-US" sz="2400" dirty="0" smtClean="0"/>
              <a:t>What </a:t>
            </a:r>
            <a:r>
              <a:rPr lang="en-US" sz="2400" dirty="0"/>
              <a:t>problems faced the peacemakers at the Paris Peace Conference?</a:t>
            </a:r>
          </a:p>
          <a:p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3694993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Personalities - Clemenceau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Often known by his nick-name – “The Tiger” – he was old but determined.</a:t>
            </a:r>
          </a:p>
          <a:p>
            <a:pPr>
              <a:lnSpc>
                <a:spcPct val="90000"/>
              </a:lnSpc>
            </a:pPr>
            <a:r>
              <a:rPr lang="en-US" sz="2800"/>
              <a:t>He wholly agreed with Foche and the French military, that what was needed was a peace of revenge against Germany.</a:t>
            </a:r>
          </a:p>
        </p:txBody>
      </p:sp>
      <p:pic>
        <p:nvPicPr>
          <p:cNvPr id="12295" name="Picture 7" descr="http://www.bibl.u-szeged.hu/bibl/mil/ww1/who/clemenceau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0000" y="1981200"/>
            <a:ext cx="31496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417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p" bldLvl="5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Personalities - Clemenceau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2362200"/>
            <a:ext cx="3810000" cy="3733800"/>
          </a:xfrm>
        </p:spPr>
        <p:txBody>
          <a:bodyPr>
            <a:normAutofit fontScale="92500" lnSpcReduction="10000"/>
          </a:bodyPr>
          <a:lstStyle/>
          <a:p>
            <a:r>
              <a:rPr lang="en-US" sz="2800"/>
              <a:t>Clemenceau understood that France had suffered mightily in the Great War and that recovery would be long and expensive.</a:t>
            </a:r>
          </a:p>
          <a:p>
            <a:r>
              <a:rPr lang="en-US" sz="2800"/>
              <a:t>Germany must be made to pay.</a:t>
            </a:r>
          </a:p>
        </p:txBody>
      </p:sp>
      <p:pic>
        <p:nvPicPr>
          <p:cNvPr id="13323" name="Picture 11" descr="http://www.theoccupiedgarden.com/images/ss-ypres-ruins1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4789" y="1981200"/>
            <a:ext cx="3043237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819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5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Personalities – Lloyd George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Wanted to support Wilson because he knew he would need America for any chance at peace</a:t>
            </a:r>
          </a:p>
          <a:p>
            <a:r>
              <a:rPr lang="en-US" dirty="0" smtClean="0"/>
              <a:t>He won election on slogan though “Hang the Kaiser &amp; make Germany pay”</a:t>
            </a:r>
          </a:p>
          <a:p>
            <a:r>
              <a:rPr lang="en-US" dirty="0" smtClean="0"/>
              <a:t>Chief interest in was protecting British trade routes and colonies </a:t>
            </a:r>
          </a:p>
          <a:p>
            <a:endParaRPr lang="en-US" dirty="0"/>
          </a:p>
        </p:txBody>
      </p:sp>
      <p:pic>
        <p:nvPicPr>
          <p:cNvPr id="5" name="Picture 11" descr="http://upload.wikimedia.org/wikipedia/commons/5/5f/David_Lloyd_George_19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1654" y="2222500"/>
            <a:ext cx="2399767" cy="3638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352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Personalities - Orlando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Vittorio Orlando was the Italian Prime Minister.</a:t>
            </a:r>
          </a:p>
          <a:p>
            <a:r>
              <a:rPr lang="en-US" dirty="0" smtClean="0"/>
              <a:t>Did not speak English which hurt his bargaining ability</a:t>
            </a:r>
          </a:p>
          <a:p>
            <a:r>
              <a:rPr lang="en-US" dirty="0"/>
              <a:t>He negotiated from weakness as his political support at home evaporated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9" descr="http://www.etsu.edu/cas/history/resources/Private/Faculty/Fac_From1877ChapterDoc/ChapterImages/Ch21VittorioOrland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43825" y="2568575"/>
            <a:ext cx="2082800" cy="2946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905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Personalities - 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486" y="1863432"/>
            <a:ext cx="5185873" cy="1757285"/>
          </a:xfrm>
        </p:spPr>
        <p:txBody>
          <a:bodyPr/>
          <a:lstStyle/>
          <a:p>
            <a:r>
              <a:rPr lang="en-US" dirty="0" smtClean="0"/>
              <a:t>Winning nations sent delegates to Paris</a:t>
            </a:r>
          </a:p>
          <a:p>
            <a:r>
              <a:rPr lang="en-US" dirty="0" smtClean="0"/>
              <a:t>Had little influence but did have ability to disrupt agreements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842885"/>
          </a:xfrm>
        </p:spPr>
        <p:txBody>
          <a:bodyPr/>
          <a:lstStyle/>
          <a:p>
            <a:r>
              <a:rPr lang="en-US" dirty="0" smtClean="0"/>
              <a:t>NOT PRESENT AT THE CONFERENE!!!!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Germany          &amp;          Russia </a:t>
            </a:r>
            <a:endParaRPr lang="en-US" dirty="0"/>
          </a:p>
        </p:txBody>
      </p:sp>
      <p:pic>
        <p:nvPicPr>
          <p:cNvPr id="5" name="Picture 6" descr="http://www.paderewski.ch/img/archives/p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22" y="2973387"/>
            <a:ext cx="4267200" cy="388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5881352" y="3067050"/>
            <a:ext cx="2286000" cy="3790950"/>
            <a:chOff x="768" y="864"/>
            <a:chExt cx="1440" cy="2292"/>
          </a:xfrm>
        </p:grpSpPr>
        <p:pic>
          <p:nvPicPr>
            <p:cNvPr id="7" name="Picture 5" descr="http://upload.wikimedia.org/wikipedia/commons/thumb/e/ea/Friedrich_Ebert.jpg/200px-Friedrich_Ebert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864"/>
              <a:ext cx="1440" cy="2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768" y="2880"/>
              <a:ext cx="1440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Friedrich Ebert</a:t>
              </a:r>
            </a:p>
          </p:txBody>
        </p:sp>
      </p:grp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9237899" y="3065172"/>
            <a:ext cx="2441575" cy="3886200"/>
            <a:chOff x="3120" y="816"/>
            <a:chExt cx="1538" cy="2448"/>
          </a:xfrm>
        </p:grpSpPr>
        <p:pic>
          <p:nvPicPr>
            <p:cNvPr id="10" name="Picture 9" descr="http://www.askwinston.co.uk/leni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816"/>
              <a:ext cx="1538" cy="2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3120" y="2976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Lenin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905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The Chief problem at the start of the conference was the lack of an agenda.</a:t>
            </a:r>
          </a:p>
          <a:p>
            <a:r>
              <a:rPr lang="en-US" sz="2800"/>
              <a:t>What would be dealt with first.</a:t>
            </a:r>
          </a:p>
          <a:p>
            <a:r>
              <a:rPr lang="en-US" sz="2800"/>
              <a:t>No two countries had the same priorities.</a:t>
            </a:r>
          </a:p>
        </p:txBody>
      </p:sp>
      <p:pic>
        <p:nvPicPr>
          <p:cNvPr id="20487" name="Picture 7" descr="http://www.nationalarchives.gov.uk/cabinetpapers/images/cabinetpapers/he4a01-Photo-and-written-no-main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2743200"/>
            <a:ext cx="3810000" cy="23828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983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 bldLvl="5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League of Nations?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Wilson was fixated on the idea of forming a League of Nations.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Clemenceau and Lloyd George used this to manipulate him.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They accepted the principle </a:t>
            </a:r>
            <a:r>
              <a:rPr lang="en-US" sz="2800" dirty="0" smtClean="0"/>
              <a:t>traded </a:t>
            </a:r>
            <a:r>
              <a:rPr lang="en-US" sz="2800" dirty="0"/>
              <a:t>for items they wanted.</a:t>
            </a:r>
          </a:p>
        </p:txBody>
      </p:sp>
      <p:pic>
        <p:nvPicPr>
          <p:cNvPr id="22535" name="Picture 7" descr="http://s3.amazonaws.com/hypertextopia/public/uploads/4254/league_of_nations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147889"/>
            <a:ext cx="3810000" cy="3781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1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bldLvl="5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Defeated Colonies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1752600"/>
            <a:ext cx="3810000" cy="4876800"/>
          </a:xfrm>
        </p:spPr>
        <p:txBody>
          <a:bodyPr>
            <a:normAutofit lnSpcReduction="10000"/>
          </a:bodyPr>
          <a:lstStyle/>
          <a:p>
            <a:r>
              <a:rPr lang="en-US" sz="2400"/>
              <a:t>Britain and its empire wanted colonial issues dealt with.</a:t>
            </a:r>
          </a:p>
          <a:p>
            <a:r>
              <a:rPr lang="en-US" sz="2400"/>
              <a:t>Wilson favoured an end to colonial acquisitions, favouring a mandate system, where the “civilized nations” would rule over more primitive people only until they were able to look after themselves.</a:t>
            </a:r>
            <a:endParaRPr lang="en-US"/>
          </a:p>
        </p:txBody>
      </p:sp>
      <p:pic>
        <p:nvPicPr>
          <p:cNvPr id="25607" name="Picture 7" descr="http://wwi.lib.byu.edu/images/a/a5/Peace_Treaty_of_Versailles,_Mandates_in_Africa,_1919.gi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44814" y="1981200"/>
            <a:ext cx="23399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263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 bldLvl="5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treaty of versailles map I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188914"/>
            <a:ext cx="6180138" cy="640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935413" y="404813"/>
            <a:ext cx="1439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chemeClr val="bg2"/>
                </a:solidFill>
              </a:rPr>
              <a:t>June 1919</a:t>
            </a:r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777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Decision time!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1.Alsace-Lorraine should be returned to France</a:t>
            </a:r>
          </a:p>
          <a:p>
            <a:r>
              <a:rPr lang="en-GB"/>
              <a:t>2.Germany could never put soldiers in the Rhineland</a:t>
            </a:r>
          </a:p>
          <a:p>
            <a:r>
              <a:rPr lang="en-GB"/>
              <a:t>3.Saarland taken from Germany</a:t>
            </a:r>
          </a:p>
          <a:p>
            <a:r>
              <a:rPr lang="en-GB"/>
              <a:t>4.Germany split in 2 – Polish Corridor</a:t>
            </a:r>
          </a:p>
          <a:p>
            <a:r>
              <a:rPr lang="en-GB"/>
              <a:t>5.Forbid Germany &amp; Austria to join</a:t>
            </a:r>
          </a:p>
          <a:p>
            <a:r>
              <a:rPr lang="en-GB"/>
              <a:t>6.Reduce size of army, navy &amp; airforce</a:t>
            </a:r>
          </a:p>
        </p:txBody>
      </p:sp>
    </p:spTree>
    <p:extLst>
      <p:ext uri="{BB962C8B-B14F-4D97-AF65-F5344CB8AC3E}">
        <p14:creationId xmlns:p14="http://schemas.microsoft.com/office/powerpoint/2010/main" val="3948759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AutoShape 3"/>
          <p:cNvSpPr>
            <a:spLocks noChangeArrowheads="1"/>
          </p:cNvSpPr>
          <p:nvPr/>
        </p:nvSpPr>
        <p:spPr bwMode="auto">
          <a:xfrm>
            <a:off x="5648549" y="160115"/>
            <a:ext cx="6408738" cy="4175125"/>
          </a:xfrm>
          <a:prstGeom prst="cloudCallout">
            <a:avLst>
              <a:gd name="adj1" fmla="val -54162"/>
              <a:gd name="adj2" fmla="val 6064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>
                <a:solidFill>
                  <a:srgbClr val="FFFFFF"/>
                </a:solidFill>
              </a:rPr>
              <a:t>At the end of World War One what problems remained that needed solving?</a:t>
            </a: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ICEBREAKER: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28990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PREDICT THE FOLLOWING:</a:t>
            </a:r>
          </a:p>
          <a:p>
            <a:pPr marL="514350" indent="-514350">
              <a:buAutoNum type="arabicParenR"/>
            </a:pPr>
            <a:r>
              <a:rPr lang="en-US" dirty="0" smtClean="0"/>
              <a:t>Who was to blame for WWI? </a:t>
            </a:r>
            <a:endParaRPr lang="en-US" dirty="0"/>
          </a:p>
          <a:p>
            <a:pPr marL="400050" lvl="1" indent="0">
              <a:buNone/>
            </a:pPr>
            <a:r>
              <a:rPr lang="en-US" dirty="0" smtClean="0"/>
              <a:t>And why????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How could future wars be </a:t>
            </a:r>
          </a:p>
          <a:p>
            <a:pPr marL="0" indent="0">
              <a:buNone/>
            </a:pPr>
            <a:r>
              <a:rPr lang="en-US" dirty="0"/>
              <a:t>p</a:t>
            </a:r>
            <a:r>
              <a:rPr lang="en-US" dirty="0" smtClean="0"/>
              <a:t>revented?</a:t>
            </a:r>
          </a:p>
        </p:txBody>
      </p:sp>
    </p:spTree>
    <p:extLst>
      <p:ext uri="{BB962C8B-B14F-4D97-AF65-F5344CB8AC3E}">
        <p14:creationId xmlns:p14="http://schemas.microsoft.com/office/powerpoint/2010/main" val="1539134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Decision time!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7.Take away Germany’s </a:t>
            </a:r>
            <a:r>
              <a:rPr lang="en-GB">
                <a:solidFill>
                  <a:schemeClr val="hlink"/>
                </a:solidFill>
              </a:rPr>
              <a:t>colonies</a:t>
            </a:r>
          </a:p>
          <a:p>
            <a:r>
              <a:rPr lang="en-GB"/>
              <a:t>8.Pay for the damage – </a:t>
            </a:r>
            <a:r>
              <a:rPr lang="en-GB">
                <a:solidFill>
                  <a:schemeClr val="hlink"/>
                </a:solidFill>
              </a:rPr>
              <a:t>reparations</a:t>
            </a:r>
          </a:p>
          <a:p>
            <a:r>
              <a:rPr lang="en-GB"/>
              <a:t>9.Sign a War Guilt clause</a:t>
            </a:r>
          </a:p>
          <a:p>
            <a:r>
              <a:rPr lang="en-GB"/>
              <a:t>10.Split Austria-Hungary in two</a:t>
            </a:r>
          </a:p>
          <a:p>
            <a:r>
              <a:rPr lang="en-GB"/>
              <a:t>11.Unite smaller countries</a:t>
            </a:r>
          </a:p>
          <a:p>
            <a:r>
              <a:rPr lang="en-GB"/>
              <a:t>12.Ban Germany from </a:t>
            </a:r>
            <a:r>
              <a:rPr lang="en-GB">
                <a:solidFill>
                  <a:schemeClr val="hlink"/>
                </a:solidFill>
              </a:rPr>
              <a:t>League of Nations</a:t>
            </a:r>
          </a:p>
          <a:p>
            <a:r>
              <a:rPr lang="en-GB"/>
              <a:t>13.No army for the League of Nations</a:t>
            </a:r>
          </a:p>
        </p:txBody>
      </p:sp>
    </p:spTree>
    <p:extLst>
      <p:ext uri="{BB962C8B-B14F-4D97-AF65-F5344CB8AC3E}">
        <p14:creationId xmlns:p14="http://schemas.microsoft.com/office/powerpoint/2010/main" val="1523209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25888" y="274639"/>
            <a:ext cx="4330700" cy="274637"/>
          </a:xfrm>
        </p:spPr>
        <p:txBody>
          <a:bodyPr/>
          <a:lstStyle/>
          <a:p>
            <a:r>
              <a:rPr lang="en-US" sz="4000">
                <a:sym typeface="Webdings" panose="05030102010509060703" pitchFamily="18" charset="2"/>
              </a:rPr>
              <a:t> Your task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0" y="908051"/>
            <a:ext cx="8229600" cy="561657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GB" sz="2800" dirty="0"/>
              <a:t>	Imagine you run a German newspaper that is angry with the Treaty of Versailles. In teams design a front page that includes:</a:t>
            </a:r>
          </a:p>
          <a:p>
            <a:pPr lvl="1">
              <a:buFontTx/>
              <a:buChar char="•"/>
            </a:pPr>
            <a:r>
              <a:rPr lang="en-GB" sz="2400" dirty="0"/>
              <a:t>A powerful headline that captures the mood of ordinary Germans</a:t>
            </a:r>
          </a:p>
          <a:p>
            <a:pPr lvl="1">
              <a:buFontTx/>
              <a:buChar char="•"/>
            </a:pPr>
            <a:r>
              <a:rPr lang="en-GB" sz="2400" dirty="0"/>
              <a:t>A strong opening paragraph that sums up the treaty</a:t>
            </a:r>
          </a:p>
          <a:p>
            <a:pPr lvl="1">
              <a:buFontTx/>
              <a:buChar char="•"/>
            </a:pPr>
            <a:r>
              <a:rPr lang="en-GB" sz="2400" dirty="0"/>
              <a:t>A summary of the main points of the Treaty</a:t>
            </a:r>
          </a:p>
          <a:p>
            <a:pPr lvl="1">
              <a:buFontTx/>
              <a:buChar char="•"/>
            </a:pPr>
            <a:r>
              <a:rPr lang="en-GB" sz="2400" dirty="0"/>
              <a:t>An explanation of why so many Germans are shocked and angry</a:t>
            </a:r>
          </a:p>
          <a:p>
            <a:pPr lvl="1">
              <a:buFontTx/>
              <a:buChar char="•"/>
            </a:pPr>
            <a:r>
              <a:rPr lang="en-US" sz="2400" dirty="0"/>
              <a:t>A comment on the Big Three – if you like as a cartoon.</a:t>
            </a:r>
          </a:p>
          <a:p>
            <a:pPr>
              <a:buNone/>
            </a:pPr>
            <a:r>
              <a:rPr lang="en-US" sz="2800" dirty="0"/>
              <a:t>	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5448301" y="4724401"/>
            <a:ext cx="1152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25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ym typeface="Webdings" panose="05030102010509060703" pitchFamily="18" charset="2"/>
              </a:rPr>
              <a:t>Critical Thinking ~ Assignment </a:t>
            </a:r>
            <a:endParaRPr lang="en-GB" dirty="0">
              <a:sym typeface="Webdings" panose="05030102010509060703" pitchFamily="18" charset="2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Can you list 3 problems that needed solving at the end of WWI?</a:t>
            </a:r>
          </a:p>
          <a:p>
            <a:pPr>
              <a:lnSpc>
                <a:spcPct val="90000"/>
              </a:lnSpc>
            </a:pPr>
            <a:r>
              <a:rPr lang="en-GB"/>
              <a:t>Can you name 3 of the main leaders who attended the Paris Peace Conference and their aims?</a:t>
            </a:r>
          </a:p>
          <a:p>
            <a:pPr>
              <a:lnSpc>
                <a:spcPct val="90000"/>
              </a:lnSpc>
            </a:pPr>
            <a:r>
              <a:rPr lang="en-GB"/>
              <a:t>List 3 things in the Treaty of Versailles that would have angered the German people</a:t>
            </a:r>
          </a:p>
          <a:p>
            <a:pPr>
              <a:lnSpc>
                <a:spcPct val="90000"/>
              </a:lnSpc>
            </a:pPr>
            <a:r>
              <a:rPr lang="en-GB"/>
              <a:t>How far do you think the Treaty of Versailles achieved its aims?</a:t>
            </a:r>
          </a:p>
        </p:txBody>
      </p:sp>
    </p:spTree>
    <p:extLst>
      <p:ext uri="{BB962C8B-B14F-4D97-AF65-F5344CB8AC3E}">
        <p14:creationId xmlns:p14="http://schemas.microsoft.com/office/powerpoint/2010/main" val="1879107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Did the Paris Peace Conference make a sensible settlement?</a:t>
            </a:r>
            <a:endParaRPr lang="en-US" sz="400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63750" y="1916113"/>
            <a:ext cx="4038600" cy="452596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GB" sz="2400"/>
              <a:t>	On 28 June 1919, exactly 5 years after the murders at Sarajevo, which had sparked off the First World War, the most powerful men in the world met in a magnificent palace just outside Paris. The agreement they signed became known as the </a:t>
            </a:r>
            <a:r>
              <a:rPr lang="en-GB" sz="2400">
                <a:solidFill>
                  <a:schemeClr val="hlink"/>
                </a:solidFill>
              </a:rPr>
              <a:t>Treaty</a:t>
            </a:r>
            <a:r>
              <a:rPr lang="en-GB" sz="2400"/>
              <a:t> of Versailles.</a:t>
            </a:r>
            <a:endParaRPr lang="en-US" sz="2400"/>
          </a:p>
        </p:txBody>
      </p:sp>
      <p:pic>
        <p:nvPicPr>
          <p:cNvPr id="72708" name="Picture 4" descr="versaille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6500" y="2433638"/>
            <a:ext cx="3810000" cy="285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6024564" y="5589588"/>
            <a:ext cx="4319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>
                <a:solidFill>
                  <a:srgbClr val="FFFFFF"/>
                </a:solidFill>
              </a:rPr>
              <a:t>Palace of Versailles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422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8" name="Picture 8" descr="FWWwilsonW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0826" y="188914"/>
            <a:ext cx="2219325" cy="3265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9" name="Picture 9" descr="PRgeorge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450" y="1989138"/>
            <a:ext cx="2159000" cy="3238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70" name="Picture 10" descr="FWWcleme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1964" y="4005264"/>
            <a:ext cx="1982787" cy="2663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1919288" y="5300664"/>
            <a:ext cx="38163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British Prime Minister, Lloyd-George</a:t>
            </a:r>
            <a:endParaRPr lang="en-US"/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8975726" y="4941888"/>
            <a:ext cx="136842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French Prime Minister, Georges Clemenceau</a:t>
            </a:r>
            <a:endParaRPr lang="en-US"/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3719513" y="404813"/>
            <a:ext cx="29511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US President, Woodrow Wilson</a:t>
            </a:r>
            <a:endParaRPr lang="en-US"/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2063751" y="6027738"/>
            <a:ext cx="37449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latin typeface="Arial" panose="020B0604020202020204" pitchFamily="34" charset="0"/>
              </a:rPr>
              <a:t>What were the aims of the leaders?</a:t>
            </a:r>
          </a:p>
        </p:txBody>
      </p:sp>
    </p:spTree>
    <p:extLst>
      <p:ext uri="{BB962C8B-B14F-4D97-AF65-F5344CB8AC3E}">
        <p14:creationId xmlns:p14="http://schemas.microsoft.com/office/powerpoint/2010/main" val="3368596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 descr="FWWwilsonW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0826" y="188914"/>
            <a:ext cx="2219325" cy="3265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68" name="Picture 4" descr="PRgeorge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7350" y="1989138"/>
            <a:ext cx="2159000" cy="3238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69" name="Picture 5" descr="FWWcleme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1964" y="4005264"/>
            <a:ext cx="1982787" cy="2663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1919288" y="5300664"/>
            <a:ext cx="38163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British Prime Minister, Lloyd-George</a:t>
            </a:r>
            <a:endParaRPr lang="en-US"/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9048751" y="5229225"/>
            <a:ext cx="225383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/>
              <a:t>French Prime Minister, Georges Clemenceau</a:t>
            </a:r>
            <a:endParaRPr lang="en-US" dirty="0"/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3719513" y="404813"/>
            <a:ext cx="29511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US President, Woodrow Wilson</a:t>
            </a:r>
            <a:endParaRPr lang="en-US"/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2063751" y="6027738"/>
            <a:ext cx="37449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latin typeface="Arial" panose="020B0604020202020204" pitchFamily="34" charset="0"/>
              </a:rPr>
              <a:t>What were the aims of the leaders?</a:t>
            </a:r>
          </a:p>
        </p:txBody>
      </p:sp>
      <p:sp>
        <p:nvSpPr>
          <p:cNvPr id="62474" name="AutoShape 10"/>
          <p:cNvSpPr>
            <a:spLocks noChangeArrowheads="1"/>
          </p:cNvSpPr>
          <p:nvPr/>
        </p:nvSpPr>
        <p:spPr bwMode="auto">
          <a:xfrm>
            <a:off x="1703389" y="1052513"/>
            <a:ext cx="2447925" cy="1223962"/>
          </a:xfrm>
          <a:prstGeom prst="wedgeEllipseCallout">
            <a:avLst>
              <a:gd name="adj1" fmla="val 20102"/>
              <a:gd name="adj2" fmla="val 1200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sz="2200"/>
              <a:t>Protect the British Empire</a:t>
            </a:r>
          </a:p>
        </p:txBody>
      </p:sp>
      <p:sp>
        <p:nvSpPr>
          <p:cNvPr id="62475" name="AutoShape 11"/>
          <p:cNvSpPr>
            <a:spLocks noChangeArrowheads="1"/>
          </p:cNvSpPr>
          <p:nvPr/>
        </p:nvSpPr>
        <p:spPr bwMode="auto">
          <a:xfrm>
            <a:off x="8401051" y="333375"/>
            <a:ext cx="2016125" cy="1582738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sz="2400">
                <a:solidFill>
                  <a:schemeClr val="bg2"/>
                </a:solidFill>
              </a:rPr>
              <a:t>Avoid future wars</a:t>
            </a:r>
          </a:p>
        </p:txBody>
      </p:sp>
      <p:sp>
        <p:nvSpPr>
          <p:cNvPr id="62477" name="AutoShape 13"/>
          <p:cNvSpPr>
            <a:spLocks noChangeArrowheads="1"/>
          </p:cNvSpPr>
          <p:nvPr/>
        </p:nvSpPr>
        <p:spPr bwMode="auto">
          <a:xfrm>
            <a:off x="8401051" y="2852739"/>
            <a:ext cx="2571749" cy="1512887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sz="2200" dirty="0">
                <a:solidFill>
                  <a:schemeClr val="bg2"/>
                </a:solidFill>
              </a:rPr>
              <a:t>Make Germany pay!</a:t>
            </a:r>
          </a:p>
        </p:txBody>
      </p:sp>
    </p:spTree>
    <p:extLst>
      <p:ext uri="{BB962C8B-B14F-4D97-AF65-F5344CB8AC3E}">
        <p14:creationId xmlns:p14="http://schemas.microsoft.com/office/powerpoint/2010/main" val="3497566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on the 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Rivalry over alliances – Britain, France, &amp; Germany</a:t>
            </a:r>
          </a:p>
          <a:p>
            <a:pPr lvl="1"/>
            <a:r>
              <a:rPr lang="en-US" dirty="0" smtClean="0"/>
              <a:t>Developed over land claims (Asia &amp; Africa)</a:t>
            </a:r>
          </a:p>
          <a:p>
            <a:pPr lvl="1"/>
            <a:r>
              <a:rPr lang="en-US" dirty="0" smtClean="0"/>
              <a:t>Sparked Arms Races – German Industrialization Increased &amp; overtook some markets</a:t>
            </a:r>
          </a:p>
          <a:p>
            <a:pPr lvl="1"/>
            <a:r>
              <a:rPr lang="en-US" dirty="0" smtClean="0"/>
              <a:t>Triple Alliance – Germany, A.H. &amp; Italy</a:t>
            </a:r>
          </a:p>
          <a:p>
            <a:pPr lvl="1"/>
            <a:r>
              <a:rPr lang="en-US" dirty="0" smtClean="0"/>
              <a:t>Triple Entente – Britain, France, &amp; Russia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USA involvement in Far East (China) &amp; supported Open Door Policy</a:t>
            </a:r>
          </a:p>
          <a:p>
            <a:r>
              <a:rPr lang="en-US" dirty="0" smtClean="0"/>
              <a:t>US poured $ into China to try and slow the influence of Japan in the region</a:t>
            </a:r>
          </a:p>
          <a:p>
            <a:endParaRPr lang="en-US" dirty="0"/>
          </a:p>
          <a:p>
            <a:r>
              <a:rPr lang="en-US" dirty="0" smtClean="0"/>
              <a:t>Japan determined to extend influence in Far East…success in 1905 in Russo Japanese war  = major power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876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Post-war expectations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Woodrow Wilson &amp; his Fourteen Points</a:t>
            </a:r>
          </a:p>
          <a:p>
            <a:pPr lvl="1"/>
            <a:r>
              <a:rPr lang="en-US" dirty="0" smtClean="0"/>
              <a:t>Suggested that the USA would insist on a ‘just’ peace to end the war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Britain &amp; France would ruin these hopes for Austria – Hungary, Bulgaria, &amp; Turkey</a:t>
            </a:r>
          </a:p>
          <a:p>
            <a:r>
              <a:rPr lang="en-US" dirty="0" smtClean="0"/>
              <a:t>Felt great bitterness at huge human and financial cost of war</a:t>
            </a:r>
          </a:p>
          <a:p>
            <a:r>
              <a:rPr lang="en-US" dirty="0" smtClean="0"/>
              <a:t>Also wanted land and colonies</a:t>
            </a:r>
          </a:p>
          <a:p>
            <a:r>
              <a:rPr lang="en-US" dirty="0" smtClean="0"/>
              <a:t>Italy &amp; Japan who had fought with Allies sought German territory as a reward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805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Armistice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November 11 1918 Germany signed an armistice agreement</a:t>
            </a:r>
          </a:p>
          <a:p>
            <a:pPr lvl="1"/>
            <a:r>
              <a:rPr lang="en-US" sz="2400" dirty="0"/>
              <a:t>Agreed to hand over naval fleet and war materials</a:t>
            </a:r>
          </a:p>
          <a:p>
            <a:pPr lvl="1"/>
            <a:r>
              <a:rPr lang="en-US" sz="2400" dirty="0"/>
              <a:t>Evacuated all German occupied land in France &amp; Belgium 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r>
              <a:rPr lang="en-US" sz="2400" dirty="0" smtClean="0"/>
              <a:t>Turkey (October 30) &amp; Austria Hungary (November 3) signed armistice</a:t>
            </a:r>
          </a:p>
          <a:p>
            <a:r>
              <a:rPr lang="en-US" sz="2400" dirty="0" smtClean="0"/>
              <a:t>Agreed series of conferences in Paris would achieve peace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824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personalities: President Wilson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9923" y="2454107"/>
            <a:ext cx="5185873" cy="3638763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He was restricted by his ideology and his commitment to two key principles:</a:t>
            </a:r>
          </a:p>
          <a:p>
            <a:pPr lvl="1"/>
            <a:r>
              <a:rPr lang="en-US" sz="2400" dirty="0" smtClean="0"/>
              <a:t>Internationalism – economic international cooperation </a:t>
            </a:r>
            <a:endParaRPr lang="en-US" sz="2400" dirty="0"/>
          </a:p>
          <a:p>
            <a:pPr lvl="1"/>
            <a:r>
              <a:rPr lang="en-US" sz="2400" dirty="0"/>
              <a:t>National </a:t>
            </a:r>
            <a:r>
              <a:rPr lang="en-US" sz="2400" dirty="0" smtClean="0"/>
              <a:t>Self-Determination</a:t>
            </a:r>
            <a:endParaRPr lang="en-US" dirty="0" smtClean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He began with political support at home, but by the end of the Conference, he was losing the support of Congress.</a:t>
            </a:r>
          </a:p>
          <a:p>
            <a:pPr marL="457200" lvl="1" indent="0">
              <a:buNone/>
            </a:pPr>
            <a:endParaRPr lang="en-US" sz="2400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965950" y="2222500"/>
            <a:ext cx="363855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87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Quotable" id="{39EC5628-30ED-4578-ACD8-9820EDB8E15A}" vid="{6F3559E9-1A4C-49D8-94D4-F41003531C49}"/>
    </a:ext>
  </a:extLst>
</a:theme>
</file>

<file path=ppt/theme/theme3.xml><?xml version="1.0" encoding="utf-8"?>
<a:theme xmlns:a="http://schemas.openxmlformats.org/drawingml/2006/main" name="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941</Words>
  <Application>Microsoft Macintosh PowerPoint</Application>
  <PresentationFormat>Custom</PresentationFormat>
  <Paragraphs>122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Stream</vt:lpstr>
      <vt:lpstr>Quotable</vt:lpstr>
      <vt:lpstr>1_Stream</vt:lpstr>
      <vt:lpstr>2_Stream</vt:lpstr>
      <vt:lpstr>3_Stream</vt:lpstr>
      <vt:lpstr>9/17 - 9/18</vt:lpstr>
      <vt:lpstr>ICEBREAKER:</vt:lpstr>
      <vt:lpstr>Did the Paris Peace Conference make a sensible settlement?</vt:lpstr>
      <vt:lpstr>PowerPoint Presentation</vt:lpstr>
      <vt:lpstr>PowerPoint Presentation</vt:lpstr>
      <vt:lpstr>Background on the period</vt:lpstr>
      <vt:lpstr>Post-war expectations </vt:lpstr>
      <vt:lpstr>Armistice</vt:lpstr>
      <vt:lpstr>The personalities: President Wilson </vt:lpstr>
      <vt:lpstr>The Personalities - Clemenceau</vt:lpstr>
      <vt:lpstr>The Personalities - Clemenceau</vt:lpstr>
      <vt:lpstr>The Personalities – Lloyd George</vt:lpstr>
      <vt:lpstr>Personalities - Orlando</vt:lpstr>
      <vt:lpstr>Personalities - others</vt:lpstr>
      <vt:lpstr>Problems</vt:lpstr>
      <vt:lpstr>A League of Nations?</vt:lpstr>
      <vt:lpstr>Defeated Colonies</vt:lpstr>
      <vt:lpstr>PowerPoint Presentation</vt:lpstr>
      <vt:lpstr>Decision time!</vt:lpstr>
      <vt:lpstr>Decision time!</vt:lpstr>
      <vt:lpstr> Your task</vt:lpstr>
      <vt:lpstr>Critical Thinking ~ Assignment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9/12 – 9/13</dc:title>
  <dc:creator>davencait</dc:creator>
  <cp:lastModifiedBy>Yelena Smith</cp:lastModifiedBy>
  <cp:revision>29</cp:revision>
  <dcterms:created xsi:type="dcterms:W3CDTF">2013-09-11T21:53:50Z</dcterms:created>
  <dcterms:modified xsi:type="dcterms:W3CDTF">2017-10-15T17:16:50Z</dcterms:modified>
</cp:coreProperties>
</file>