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64" r:id="rId4"/>
    <p:sldId id="270" r:id="rId5"/>
    <p:sldId id="258" r:id="rId6"/>
    <p:sldId id="261" r:id="rId7"/>
    <p:sldId id="259" r:id="rId8"/>
    <p:sldId id="265" r:id="rId9"/>
    <p:sldId id="260" r:id="rId10"/>
    <p:sldId id="262" r:id="rId11"/>
    <p:sldId id="263" r:id="rId12"/>
    <p:sldId id="266" r:id="rId13"/>
    <p:sldId id="267"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115" d="100"/>
          <a:sy n="115" d="100"/>
        </p:scale>
        <p:origin x="14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CAFBC-E599-4C3B-8313-F13FF022D9CA}" type="datetimeFigureOut">
              <a:rPr lang="en-US"/>
              <a:t>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487CF-8FAE-4717-934A-B726E829BA35}" type="slidenum">
              <a:rPr lang="en-US"/>
              <a:t>‹#›</a:t>
            </a:fld>
            <a:endParaRPr lang="en-US"/>
          </a:p>
        </p:txBody>
      </p:sp>
    </p:spTree>
    <p:extLst>
      <p:ext uri="{BB962C8B-B14F-4D97-AF65-F5344CB8AC3E}">
        <p14:creationId xmlns:p14="http://schemas.microsoft.com/office/powerpoint/2010/main" val="343729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487CF-8FAE-4717-934A-B726E829BA35}" type="slidenum">
              <a:rPr lang="en-US"/>
              <a:t>1</a:t>
            </a:fld>
            <a:endParaRPr lang="en-US"/>
          </a:p>
        </p:txBody>
      </p:sp>
    </p:spTree>
    <p:extLst>
      <p:ext uri="{BB962C8B-B14F-4D97-AF65-F5344CB8AC3E}">
        <p14:creationId xmlns:p14="http://schemas.microsoft.com/office/powerpoint/2010/main" val="403194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487CF-8FAE-4717-934A-B726E829BA35}" type="slidenum">
              <a:rPr lang="en-US"/>
              <a:t>10</a:t>
            </a:fld>
            <a:endParaRPr lang="en-US"/>
          </a:p>
        </p:txBody>
      </p:sp>
    </p:spTree>
    <p:extLst>
      <p:ext uri="{BB962C8B-B14F-4D97-AF65-F5344CB8AC3E}">
        <p14:creationId xmlns:p14="http://schemas.microsoft.com/office/powerpoint/2010/main" val="757314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487CF-8FAE-4717-934A-B726E829BA35}" type="slidenum">
              <a:rPr lang="en-US"/>
              <a:t>11</a:t>
            </a:fld>
            <a:endParaRPr lang="en-US"/>
          </a:p>
        </p:txBody>
      </p:sp>
    </p:spTree>
    <p:extLst>
      <p:ext uri="{BB962C8B-B14F-4D97-AF65-F5344CB8AC3E}">
        <p14:creationId xmlns:p14="http://schemas.microsoft.com/office/powerpoint/2010/main" val="27538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487CF-8FAE-4717-934A-B726E829BA35}" type="slidenum">
              <a:rPr lang="en-US"/>
              <a:t>12</a:t>
            </a:fld>
            <a:endParaRPr lang="en-US"/>
          </a:p>
        </p:txBody>
      </p:sp>
    </p:spTree>
    <p:extLst>
      <p:ext uri="{BB962C8B-B14F-4D97-AF65-F5344CB8AC3E}">
        <p14:creationId xmlns:p14="http://schemas.microsoft.com/office/powerpoint/2010/main" val="3832917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We think that Italy's fascist government was ruled by Mussolini's extreme dictatorship, and espeically the minority, who consisted the top of the government, which these people made important decisions even in places like the court. </a:t>
            </a:r>
          </a:p>
        </p:txBody>
      </p:sp>
      <p:sp>
        <p:nvSpPr>
          <p:cNvPr id="4" name="Slide Number Placeholder 3"/>
          <p:cNvSpPr>
            <a:spLocks noGrp="1"/>
          </p:cNvSpPr>
          <p:nvPr>
            <p:ph type="sldNum" sz="quarter" idx="10"/>
          </p:nvPr>
        </p:nvSpPr>
        <p:spPr/>
        <p:txBody>
          <a:bodyPr/>
          <a:lstStyle/>
          <a:p>
            <a:fld id="{852487CF-8FAE-4717-934A-B726E829BA35}" type="slidenum">
              <a:rPr lang="en-US"/>
              <a:t>13</a:t>
            </a:fld>
            <a:endParaRPr lang="en-US"/>
          </a:p>
        </p:txBody>
      </p:sp>
    </p:spTree>
    <p:extLst>
      <p:ext uri="{BB962C8B-B14F-4D97-AF65-F5344CB8AC3E}">
        <p14:creationId xmlns:p14="http://schemas.microsoft.com/office/powerpoint/2010/main" val="352410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487CF-8FAE-4717-934A-B726E829BA35}" type="slidenum">
              <a:rPr lang="en-US"/>
              <a:t>14</a:t>
            </a:fld>
            <a:endParaRPr lang="en-US"/>
          </a:p>
        </p:txBody>
      </p:sp>
    </p:spTree>
    <p:extLst>
      <p:ext uri="{BB962C8B-B14F-4D97-AF65-F5344CB8AC3E}">
        <p14:creationId xmlns:p14="http://schemas.microsoft.com/office/powerpoint/2010/main" val="383281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487CF-8FAE-4717-934A-B726E829BA35}" type="slidenum">
              <a:rPr lang="en-US"/>
              <a:t>2</a:t>
            </a:fld>
            <a:endParaRPr lang="en-US"/>
          </a:p>
        </p:txBody>
      </p:sp>
    </p:spTree>
    <p:extLst>
      <p:ext uri="{BB962C8B-B14F-4D97-AF65-F5344CB8AC3E}">
        <p14:creationId xmlns:p14="http://schemas.microsoft.com/office/powerpoint/2010/main" val="295063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487CF-8FAE-4717-934A-B726E829BA35}" type="slidenum">
              <a:rPr lang="en-US"/>
              <a:t>3</a:t>
            </a:fld>
            <a:endParaRPr lang="en-US"/>
          </a:p>
        </p:txBody>
      </p:sp>
    </p:spTree>
    <p:extLst>
      <p:ext uri="{BB962C8B-B14F-4D97-AF65-F5344CB8AC3E}">
        <p14:creationId xmlns:p14="http://schemas.microsoft.com/office/powerpoint/2010/main" val="348186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Conclusion:</a:t>
            </a:r>
          </a:p>
          <a:p>
            <a:r>
              <a:rPr lang="en-US">
                <a:latin typeface="Calibri"/>
              </a:rPr>
              <a:t>   In essence, fascism as an ideology, holds no concrete ideas or beliefs, as defined by Le Grand's list. Thus, it may be questioned how ideology, in a state of uncertainty, has supported Mussolini in his rise to power.</a:t>
            </a:r>
          </a:p>
        </p:txBody>
      </p:sp>
      <p:sp>
        <p:nvSpPr>
          <p:cNvPr id="4" name="Slide Number Placeholder 3"/>
          <p:cNvSpPr>
            <a:spLocks noGrp="1"/>
          </p:cNvSpPr>
          <p:nvPr>
            <p:ph type="sldNum" sz="quarter" idx="10"/>
          </p:nvPr>
        </p:nvSpPr>
        <p:spPr/>
        <p:txBody>
          <a:bodyPr/>
          <a:lstStyle/>
          <a:p>
            <a:fld id="{852487CF-8FAE-4717-934A-B726E829BA35}" type="slidenum">
              <a:rPr lang="en-US"/>
              <a:t>4</a:t>
            </a:fld>
            <a:endParaRPr lang="en-US"/>
          </a:p>
        </p:txBody>
      </p:sp>
    </p:spTree>
    <p:extLst>
      <p:ext uri="{BB962C8B-B14F-4D97-AF65-F5344CB8AC3E}">
        <p14:creationId xmlns:p14="http://schemas.microsoft.com/office/powerpoint/2010/main" val="328099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487CF-8FAE-4717-934A-B726E829BA35}" type="slidenum">
              <a:rPr lang="en-US"/>
              <a:t>5</a:t>
            </a:fld>
            <a:endParaRPr lang="en-US"/>
          </a:p>
        </p:txBody>
      </p:sp>
    </p:spTree>
    <p:extLst>
      <p:ext uri="{BB962C8B-B14F-4D97-AF65-F5344CB8AC3E}">
        <p14:creationId xmlns:p14="http://schemas.microsoft.com/office/powerpoint/2010/main" val="163502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487CF-8FAE-4717-934A-B726E829BA35}" type="slidenum">
              <a:rPr lang="en-US"/>
              <a:t>6</a:t>
            </a:fld>
            <a:endParaRPr lang="en-US"/>
          </a:p>
        </p:txBody>
      </p:sp>
    </p:spTree>
    <p:extLst>
      <p:ext uri="{BB962C8B-B14F-4D97-AF65-F5344CB8AC3E}">
        <p14:creationId xmlns:p14="http://schemas.microsoft.com/office/powerpoint/2010/main" val="329152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63">
                <a:latin typeface="Helvetica"/>
                <a:cs typeface="Helvetica"/>
              </a:rPr>
              <a:t>This early, incomplete form of fascism, which began to emerge before 1919, included elements of syndicalism found in the writings of philosopher Georges Sorel</a:t>
            </a:r>
          </a:p>
          <a:p>
            <a:endParaRPr lang="en-US" sz="1463">
              <a:latin typeface="Helvetica"/>
              <a:cs typeface="Helvetica"/>
            </a:endParaRPr>
          </a:p>
          <a:p>
            <a:r>
              <a:rPr lang="en-US" sz="1463">
                <a:latin typeface="Helvetica"/>
                <a:cs typeface="Helvetica"/>
              </a:rPr>
              <a:t>(1847–1922).</a:t>
            </a:r>
          </a:p>
        </p:txBody>
      </p:sp>
      <p:sp>
        <p:nvSpPr>
          <p:cNvPr id="4" name="Slide Number Placeholder 3"/>
          <p:cNvSpPr>
            <a:spLocks noGrp="1"/>
          </p:cNvSpPr>
          <p:nvPr>
            <p:ph type="sldNum" sz="quarter" idx="10"/>
          </p:nvPr>
        </p:nvSpPr>
        <p:spPr/>
        <p:txBody>
          <a:bodyPr/>
          <a:lstStyle/>
          <a:p>
            <a:fld id="{852487CF-8FAE-4717-934A-B726E829BA35}" type="slidenum">
              <a:rPr lang="en-US"/>
              <a:t>7</a:t>
            </a:fld>
            <a:endParaRPr lang="en-US"/>
          </a:p>
        </p:txBody>
      </p:sp>
    </p:spTree>
    <p:extLst>
      <p:ext uri="{BB962C8B-B14F-4D97-AF65-F5344CB8AC3E}">
        <p14:creationId xmlns:p14="http://schemas.microsoft.com/office/powerpoint/2010/main" val="735846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rPr>
              <a:t>We think Mussolini should for the most part be considered a fascist due to the fact that he followed the guidelines of proto and generic fascism. Mussolini was in line with Roger Griffin and Stanley Payne's four key elements of fascism, promoting populist ideals, wanting to destroy the liberal government that was in power at the time and wanting to replace it with a strong leader (himself), and a belief in the use of violence. Since there was no clear doctrine for fascism it allowed Mussolini to sway between political ideologies to find what served him best at the current moment. </a:t>
            </a:r>
          </a:p>
        </p:txBody>
      </p:sp>
      <p:sp>
        <p:nvSpPr>
          <p:cNvPr id="4" name="Slide Number Placeholder 3"/>
          <p:cNvSpPr>
            <a:spLocks noGrp="1"/>
          </p:cNvSpPr>
          <p:nvPr>
            <p:ph type="sldNum" sz="quarter" idx="10"/>
          </p:nvPr>
        </p:nvSpPr>
        <p:spPr/>
        <p:txBody>
          <a:bodyPr/>
          <a:lstStyle/>
          <a:p>
            <a:fld id="{852487CF-8FAE-4717-934A-B726E829BA35}" type="slidenum">
              <a:rPr lang="en-US"/>
              <a:t>8</a:t>
            </a:fld>
            <a:endParaRPr lang="en-US"/>
          </a:p>
        </p:txBody>
      </p:sp>
    </p:spTree>
    <p:extLst>
      <p:ext uri="{BB962C8B-B14F-4D97-AF65-F5344CB8AC3E}">
        <p14:creationId xmlns:p14="http://schemas.microsoft.com/office/powerpoint/2010/main" val="418383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487CF-8FAE-4717-934A-B726E829BA35}" type="slidenum">
              <a:rPr lang="en-US"/>
              <a:t>9</a:t>
            </a:fld>
            <a:endParaRPr lang="en-US"/>
          </a:p>
        </p:txBody>
      </p:sp>
    </p:spTree>
    <p:extLst>
      <p:ext uri="{BB962C8B-B14F-4D97-AF65-F5344CB8AC3E}">
        <p14:creationId xmlns:p14="http://schemas.microsoft.com/office/powerpoint/2010/main" val="257586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194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07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592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50316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30832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dirty="0"/>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92986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0107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8574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204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9963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dirty="0"/>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35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3719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566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6668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1810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5448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6399212" y="5883275"/>
            <a:ext cx="914400" cy="365125"/>
          </a:xfrm>
        </p:spPr>
        <p:txBody>
          <a:bodyPr/>
          <a:lstStyle/>
          <a:p>
            <a:fld id="{846CE7D5-CF57-46EF-B807-FDD0502418D4}" type="datetimeFigureOut">
              <a:rPr lang="en-US" smtClean="0"/>
              <a:t>11/2/2017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458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46CE7D5-CF57-46EF-B807-FDD0502418D4}" type="datetimeFigureOut">
              <a:rPr lang="en-US" smtClean="0"/>
              <a:t>11/2/2017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52191262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Ideology and Nature of Mussolini's Italy</a:t>
            </a:r>
          </a:p>
        </p:txBody>
      </p:sp>
      <p:sp>
        <p:nvSpPr>
          <p:cNvPr id="4" name="Subtitle 3"/>
          <p:cNvSpPr>
            <a:spLocks noGrp="1"/>
          </p:cNvSpPr>
          <p:nvPr>
            <p:ph type="subTitle" idx="1"/>
          </p:nvPr>
        </p:nvSpPr>
        <p:spPr/>
        <p:txBody>
          <a:bodyPr/>
          <a:lstStyle/>
          <a:p>
            <a:endParaRPr lang="en-CA"/>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90000"/>
              </a:lnSpc>
            </a:pPr>
            <a:r>
              <a:rPr lang="en-US" sz="4400" cap="none">
                <a:solidFill>
                  <a:srgbClr val="FFFFFF"/>
                </a:solidFill>
                <a:latin typeface="Calibri Light"/>
              </a:rPr>
              <a:t>Start of the Fascist Party</a:t>
            </a:r>
            <a:endParaRPr lang="en-US" sz="4400" cap="none" dirty="0">
              <a:solidFill>
                <a:srgbClr val="FFFFFF"/>
              </a:solidFill>
              <a:latin typeface="Calibri Light"/>
            </a:endParaRPr>
          </a:p>
        </p:txBody>
      </p:sp>
      <p:sp>
        <p:nvSpPr>
          <p:cNvPr id="5" name="Content Placeholder 4"/>
          <p:cNvSpPr>
            <a:spLocks noGrp="1"/>
          </p:cNvSpPr>
          <p:nvPr>
            <p:ph idx="1"/>
          </p:nvPr>
        </p:nvSpPr>
        <p:spPr>
          <a:xfrm>
            <a:off x="1141413" y="2211824"/>
            <a:ext cx="9906000" cy="3579376"/>
          </a:xfrm>
        </p:spPr>
        <p:txBody>
          <a:bodyPr>
            <a:normAutofit/>
          </a:bodyPr>
          <a:lstStyle/>
          <a:p>
            <a:r>
              <a:rPr lang="en-US" dirty="0">
                <a:solidFill>
                  <a:srgbClr val="FFFFFF"/>
                </a:solidFill>
                <a:latin typeface="Arial" charset="0"/>
              </a:rPr>
              <a:t>At first, the fascist party of Italy was a constitute of an incoherent mix of left-wing and right-wing policies. Over 70 different Fascist groups with different ideologies existed throughout Italy.</a:t>
            </a:r>
          </a:p>
          <a:p>
            <a:pPr lvl="1"/>
            <a:r>
              <a:rPr lang="en-US" dirty="0">
                <a:solidFill>
                  <a:srgbClr val="FFFFFF"/>
                </a:solidFill>
                <a:latin typeface="Arial" charset="0"/>
              </a:rPr>
              <a:t>At least five different factions that wanted a different kind of fascist state in the country.</a:t>
            </a:r>
          </a:p>
          <a:p>
            <a:r>
              <a:rPr lang="en-US" dirty="0">
                <a:solidFill>
                  <a:srgbClr val="FFFFFF"/>
                </a:solidFill>
                <a:latin typeface="Arial" charset="0"/>
              </a:rPr>
              <a:t>The enemies of the Fascist party included all the opposing parties.</a:t>
            </a:r>
          </a:p>
          <a:p>
            <a:pPr lvl="1"/>
            <a:r>
              <a:rPr lang="en-US" dirty="0">
                <a:solidFill>
                  <a:srgbClr val="FFFFFF"/>
                </a:solidFill>
                <a:latin typeface="Arial" charset="0"/>
              </a:rPr>
              <a:t>In 1921,  Mussolini narrowed the number of enemies of the fascist party to the socialists and the communist revolutionists, who held imminent revolutions. Began to make positive relations with Capitalist party, Monarchy and the Catholic Church.</a:t>
            </a:r>
          </a:p>
          <a:p>
            <a:endParaRPr lang="en-US" dirty="0">
              <a:solidFill>
                <a:srgbClr val="000000"/>
              </a:solidFill>
              <a:latin typeface="Arial" charset="0"/>
            </a:endParaRPr>
          </a:p>
        </p:txBody>
      </p:sp>
    </p:spTree>
    <p:extLst>
      <p:ext uri="{BB962C8B-B14F-4D97-AF65-F5344CB8AC3E}">
        <p14:creationId xmlns:p14="http://schemas.microsoft.com/office/powerpoint/2010/main" val="1720086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99" y="117105"/>
            <a:ext cx="9905998" cy="1905000"/>
          </a:xfrm>
        </p:spPr>
        <p:txBody>
          <a:bodyPr/>
          <a:lstStyle/>
          <a:p>
            <a:r>
              <a:rPr lang="en-US"/>
              <a:t>Ruling of the fascist party</a:t>
            </a:r>
            <a:endParaRPr lang="en-US" dirty="0"/>
          </a:p>
        </p:txBody>
      </p:sp>
      <p:sp>
        <p:nvSpPr>
          <p:cNvPr id="3" name="Content Placeholder 2"/>
          <p:cNvSpPr>
            <a:spLocks noGrp="1"/>
          </p:cNvSpPr>
          <p:nvPr>
            <p:ph idx="1"/>
          </p:nvPr>
        </p:nvSpPr>
        <p:spPr>
          <a:xfrm>
            <a:off x="276577" y="1331337"/>
            <a:ext cx="10254969" cy="5030661"/>
          </a:xfrm>
        </p:spPr>
        <p:txBody>
          <a:bodyPr>
            <a:normAutofit/>
          </a:bodyPr>
          <a:lstStyle/>
          <a:p>
            <a:r>
              <a:rPr lang="en-US"/>
              <a:t>The Fascist Party ruled by Mussolini's Dictatorship, which loyalty to the party was highly demanded and there was imprisonment for people who were in suspect to the law.</a:t>
            </a:r>
            <a:endParaRPr lang="en-US" dirty="0"/>
          </a:p>
          <a:p>
            <a:pPr lvl="1"/>
            <a:r>
              <a:rPr lang="en-US"/>
              <a:t>The party was a personally controlled rather than an ideology controlled party.</a:t>
            </a:r>
            <a:endParaRPr lang="en-US" dirty="0"/>
          </a:p>
          <a:p>
            <a:r>
              <a:rPr lang="en-US"/>
              <a:t>Prefacts (career politicians) ruled the government administration, which caused conflicts between local parties and the prefacts. </a:t>
            </a:r>
            <a:endParaRPr lang="en-US" dirty="0"/>
          </a:p>
          <a:p>
            <a:r>
              <a:rPr lang="en-US"/>
              <a:t>Mussolini used the conservative elites to contain and maitain law, which he used groups such as the police, judicial system, civil service and the army to do so.</a:t>
            </a:r>
            <a:endParaRPr lang="en-US" dirty="0"/>
          </a:p>
          <a:p>
            <a:r>
              <a:rPr lang="en-US" dirty="0"/>
              <a:t>Party posts were mostly appointed from the ones with power, not through election.</a:t>
            </a:r>
          </a:p>
          <a:p>
            <a:r>
              <a:rPr lang="en-US" dirty="0"/>
              <a:t>Mussolini consistently intervened in the decisions made by the court, and decided upon himself, who to employ for judge. </a:t>
            </a:r>
          </a:p>
          <a:p>
            <a:pPr lvl="1"/>
            <a:r>
              <a:rPr lang="en-US" dirty="0"/>
              <a:t>Wanted every person in italy to follow him without any opposition.</a:t>
            </a:r>
          </a:p>
        </p:txBody>
      </p:sp>
      <p:pic>
        <p:nvPicPr>
          <p:cNvPr id="4" name="Picture 3"/>
          <p:cNvPicPr>
            <a:picLocks noChangeAspect="1"/>
          </p:cNvPicPr>
          <p:nvPr/>
        </p:nvPicPr>
        <p:blipFill>
          <a:blip r:embed="rId3"/>
          <a:stretch>
            <a:fillRect/>
          </a:stretch>
        </p:blipFill>
        <p:spPr>
          <a:xfrm>
            <a:off x="9932861" y="2424113"/>
            <a:ext cx="2262314" cy="1801558"/>
          </a:xfrm>
          <a:prstGeom prst="rect">
            <a:avLst/>
          </a:prstGeom>
        </p:spPr>
      </p:pic>
    </p:spTree>
    <p:extLst>
      <p:ext uri="{BB962C8B-B14F-4D97-AF65-F5344CB8AC3E}">
        <p14:creationId xmlns:p14="http://schemas.microsoft.com/office/powerpoint/2010/main" val="2597030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membership of fascist state</a:t>
            </a:r>
            <a:endParaRPr lang="en-US" dirty="0"/>
          </a:p>
        </p:txBody>
      </p:sp>
      <p:sp>
        <p:nvSpPr>
          <p:cNvPr id="3" name="Content Placeholder 2"/>
          <p:cNvSpPr>
            <a:spLocks noGrp="1"/>
          </p:cNvSpPr>
          <p:nvPr>
            <p:ph idx="1"/>
          </p:nvPr>
        </p:nvSpPr>
        <p:spPr>
          <a:xfrm>
            <a:off x="1141413" y="781411"/>
            <a:ext cx="9906000" cy="5009789"/>
          </a:xfrm>
        </p:spPr>
        <p:txBody>
          <a:bodyPr>
            <a:normAutofit/>
          </a:bodyPr>
          <a:lstStyle/>
          <a:p>
            <a:endParaRPr lang="en-US" dirty="0">
              <a:solidFill>
                <a:srgbClr val="000000"/>
              </a:solidFill>
              <a:latin typeface="Arial" charset="0"/>
            </a:endParaRPr>
          </a:p>
          <a:p>
            <a:r>
              <a:rPr lang="en-US"/>
              <a:t>In 1926, Augusto Turati opened membership to other parties' members who couldn't go further in their career. Since this new policy, the party membership rose from 640,000 to 940,000 in just one year.</a:t>
            </a:r>
            <a:endParaRPr lang="en-US" dirty="0"/>
          </a:p>
          <a:p>
            <a:r>
              <a:rPr lang="en-US"/>
              <a:t>The oarty had 5 million members by 1943, but most were inactive</a:t>
            </a:r>
            <a:endParaRPr lang="en-US" dirty="0"/>
          </a:p>
          <a:p>
            <a:r>
              <a:rPr lang="en-US"/>
              <a:t>The party consists of mainly white-collar and very few peasants (Party became a loyal base for Mussolini)</a:t>
            </a:r>
            <a:endParaRPr lang="en-US" dirty="0"/>
          </a:p>
          <a:p>
            <a:endParaRPr lang="en-US" dirty="0"/>
          </a:p>
        </p:txBody>
      </p:sp>
    </p:spTree>
    <p:extLst>
      <p:ext uri="{BB962C8B-B14F-4D97-AF65-F5344CB8AC3E}">
        <p14:creationId xmlns:p14="http://schemas.microsoft.com/office/powerpoint/2010/main" val="1055798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Corporative state</a:t>
            </a:r>
            <a:endParaRPr lang="en-US" dirty="0"/>
          </a:p>
        </p:txBody>
      </p:sp>
      <p:sp>
        <p:nvSpPr>
          <p:cNvPr id="3" name="Content Placeholder 2"/>
          <p:cNvSpPr>
            <a:spLocks noGrp="1"/>
          </p:cNvSpPr>
          <p:nvPr>
            <p:ph idx="1"/>
          </p:nvPr>
        </p:nvSpPr>
        <p:spPr>
          <a:xfrm>
            <a:off x="341905" y="1643343"/>
            <a:ext cx="9906000" cy="4414360"/>
          </a:xfrm>
        </p:spPr>
        <p:txBody>
          <a:bodyPr>
            <a:normAutofit/>
          </a:bodyPr>
          <a:lstStyle/>
          <a:p>
            <a:endParaRPr lang="en-US" dirty="0">
              <a:solidFill>
                <a:srgbClr val="000000"/>
              </a:solidFill>
              <a:latin typeface="Arial" charset="0"/>
            </a:endParaRPr>
          </a:p>
          <a:p>
            <a:r>
              <a:rPr lang="en-US"/>
              <a:t>The fascist party was also known as the corporative state, because it consists of equal representations of employer and employee to avoid strikes. This was to help to secre the intrest of the nation.</a:t>
            </a:r>
            <a:endParaRPr lang="en-US" dirty="0"/>
          </a:p>
          <a:p>
            <a:r>
              <a:rPr lang="en-US"/>
              <a:t>The Vidoni Palace Pact respectively that the Confindustria and the Confederation was the only parties to represent the employees. Workers were not able to challenge the authority of employees and managers.</a:t>
            </a:r>
            <a:endParaRPr lang="en-US" dirty="0"/>
          </a:p>
          <a:p>
            <a:r>
              <a:rPr lang="en-US"/>
              <a:t>In 1926, strikes by all types of workers were abolished and internal disputes had to be settled in local courts.</a:t>
            </a:r>
            <a:endParaRPr lang="en-US" dirty="0"/>
          </a:p>
          <a:p>
            <a:r>
              <a:rPr lang="en-US"/>
              <a:t>The Ministry of Corporation (with Mussolini being the minister) guaranteed fair judgement of labor dispute, improved health care and accident insurance scheme. </a:t>
            </a:r>
            <a:endParaRPr lang="en-US" dirty="0"/>
          </a:p>
        </p:txBody>
      </p:sp>
      <p:pic>
        <p:nvPicPr>
          <p:cNvPr id="4" name="Picture 3" descr="2694794.jpg"/>
          <p:cNvPicPr>
            <a:picLocks noChangeAspect="1"/>
          </p:cNvPicPr>
          <p:nvPr/>
        </p:nvPicPr>
        <p:blipFill>
          <a:blip r:embed="rId3"/>
          <a:stretch>
            <a:fillRect/>
          </a:stretch>
        </p:blipFill>
        <p:spPr>
          <a:xfrm>
            <a:off x="10107613" y="425450"/>
            <a:ext cx="1600200" cy="2523927"/>
          </a:xfrm>
          <a:prstGeom prst="rect">
            <a:avLst/>
          </a:prstGeom>
        </p:spPr>
      </p:pic>
    </p:spTree>
    <p:extLst>
      <p:ext uri="{BB962C8B-B14F-4D97-AF65-F5344CB8AC3E}">
        <p14:creationId xmlns:p14="http://schemas.microsoft.com/office/powerpoint/2010/main" val="4071014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dirty="0"/>
          </a:p>
        </p:txBody>
      </p:sp>
      <p:sp>
        <p:nvSpPr>
          <p:cNvPr id="3" name="Content Placeholder 2"/>
          <p:cNvSpPr>
            <a:spLocks noGrp="1"/>
          </p:cNvSpPr>
          <p:nvPr>
            <p:ph idx="1"/>
          </p:nvPr>
        </p:nvSpPr>
        <p:spPr>
          <a:xfrm>
            <a:off x="1141413" y="1618757"/>
            <a:ext cx="9906000" cy="4172443"/>
          </a:xfrm>
        </p:spPr>
        <p:txBody>
          <a:bodyPr/>
          <a:lstStyle/>
          <a:p>
            <a:r>
              <a:rPr lang="en-US" dirty="0">
                <a:solidFill>
                  <a:srgbClr val="00B0F0"/>
                </a:solidFill>
                <a:latin typeface="Century Gothic" charset="0"/>
              </a:rPr>
              <a:t>Ruled by Mussolini's extreme dictatorship (especially the minority).</a:t>
            </a:r>
          </a:p>
          <a:p>
            <a:r>
              <a:rPr lang="en-US" dirty="0">
                <a:solidFill>
                  <a:srgbClr val="00B0F0"/>
                </a:solidFill>
                <a:latin typeface="Century Gothic" charset="0"/>
              </a:rPr>
              <a:t>After Fascist membership is open for other parties in 1926, its number grew significantly </a:t>
            </a:r>
          </a:p>
          <a:p>
            <a:r>
              <a:rPr lang="en-US" dirty="0">
                <a:solidFill>
                  <a:srgbClr val="00B0F0"/>
                </a:solidFill>
                <a:latin typeface="Century Gothic" charset="0"/>
              </a:rPr>
              <a:t>The fascist state is also a corporative state for the interest of the state</a:t>
            </a:r>
            <a:br>
              <a:rPr lang="en-US" dirty="0">
                <a:solidFill>
                  <a:srgbClr val="00B0F0"/>
                </a:solidFill>
                <a:latin typeface="Century Gothic" charset="0"/>
              </a:rPr>
            </a:br>
            <a:r>
              <a:rPr lang="en-US" dirty="0">
                <a:solidFill>
                  <a:srgbClr val="00B0F0"/>
                </a:solidFill>
                <a:latin typeface="Century Gothic" charset="0"/>
              </a:rPr>
              <a:t> </a:t>
            </a:r>
          </a:p>
        </p:txBody>
      </p:sp>
    </p:spTree>
    <p:extLst>
      <p:ext uri="{BB962C8B-B14F-4D97-AF65-F5344CB8AC3E}">
        <p14:creationId xmlns:p14="http://schemas.microsoft.com/office/powerpoint/2010/main" val="40058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What role did ideology play in Mussolini's rise to power?</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Arial" charset="0"/>
              </a:rPr>
              <a:t> </a:t>
            </a:r>
          </a:p>
        </p:txBody>
      </p:sp>
      <p:pic>
        <p:nvPicPr>
          <p:cNvPr id="4" name="Picture 3" descr="Screen Shot 2016-01-20 at 9.25.40 AM.png"/>
          <p:cNvPicPr>
            <a:picLocks noChangeAspect="1"/>
          </p:cNvPicPr>
          <p:nvPr/>
        </p:nvPicPr>
        <p:blipFill>
          <a:blip r:embed="rId3"/>
          <a:stretch>
            <a:fillRect/>
          </a:stretch>
        </p:blipFill>
        <p:spPr>
          <a:xfrm>
            <a:off x="403681" y="2194890"/>
            <a:ext cx="7718767" cy="4253257"/>
          </a:xfrm>
          <a:prstGeom prst="rect">
            <a:avLst/>
          </a:prstGeom>
        </p:spPr>
      </p:pic>
      <p:sp>
        <p:nvSpPr>
          <p:cNvPr id="7" name="TextBox 6"/>
          <p:cNvSpPr txBox="1"/>
          <p:nvPr/>
        </p:nvSpPr>
        <p:spPr>
          <a:xfrm>
            <a:off x="9174163" y="1743075"/>
            <a:ext cx="2730544" cy="5078313"/>
          </a:xfrm>
          <a:prstGeom prst="rect">
            <a:avLst/>
          </a:prstGeom>
        </p:spPr>
        <p:txBody>
          <a:bodyPr rtlCol="0">
            <a:spAutoFit/>
          </a:bodyPr>
          <a:lstStyle/>
          <a:p>
            <a:pPr algn="ctr"/>
            <a:r>
              <a:rPr lang="en-US"/>
              <a:t>- Mussolini had no clear ideology from the beginning </a:t>
            </a:r>
            <a:endParaRPr lang="en-US" dirty="0"/>
          </a:p>
          <a:p>
            <a:pPr algn="ctr"/>
            <a:r>
              <a:rPr lang="en-US"/>
              <a:t>-</a:t>
            </a:r>
            <a:r>
              <a:rPr lang="en-US" dirty="0">
                <a:solidFill>
                  <a:srgbClr val="FFFFFF"/>
                </a:solidFill>
                <a:latin typeface="Arial" charset="0"/>
              </a:rPr>
              <a:t>political ideology ranged from revolutionary socialism (1914) to nationalism and then fascism (1919)</a:t>
            </a:r>
          </a:p>
          <a:p>
            <a:pPr algn="ctr"/>
            <a:r>
              <a:rPr lang="en-US" dirty="0">
                <a:solidFill>
                  <a:srgbClr val="FFFFFF"/>
                </a:solidFill>
                <a:latin typeface="Arial" charset="0"/>
              </a:rPr>
              <a:t>- His rise to power had little to do with his ideologies, main factors that contributed to his rise was</a:t>
            </a:r>
            <a:r>
              <a:rPr lang="en-US" b="1" dirty="0">
                <a:solidFill>
                  <a:srgbClr val="FFFFFF"/>
                </a:solidFill>
                <a:latin typeface="Arial" charset="0"/>
              </a:rPr>
              <a:t> </a:t>
            </a:r>
            <a:r>
              <a:rPr lang="en-US" b="1" u="sng" dirty="0">
                <a:solidFill>
                  <a:srgbClr val="FFFFFF"/>
                </a:solidFill>
                <a:latin typeface="Arial" charset="0"/>
              </a:rPr>
              <a:t>the instability in Italy</a:t>
            </a:r>
            <a:r>
              <a:rPr lang="en-US" b="1" dirty="0">
                <a:solidFill>
                  <a:srgbClr val="FFFFFF"/>
                </a:solidFill>
                <a:latin typeface="Arial" charset="0"/>
              </a:rPr>
              <a:t> </a:t>
            </a:r>
            <a:r>
              <a:rPr lang="en-US" dirty="0">
                <a:solidFill>
                  <a:srgbClr val="FFFFFF"/>
                </a:solidFill>
                <a:latin typeface="Arial" charset="0"/>
              </a:rPr>
              <a:t>, </a:t>
            </a:r>
            <a:r>
              <a:rPr lang="en-US" b="1" u="sng" dirty="0">
                <a:solidFill>
                  <a:srgbClr val="FFFFFF"/>
                </a:solidFill>
                <a:latin typeface="Arial" charset="0"/>
              </a:rPr>
              <a:t>Violence of the fascist</a:t>
            </a:r>
            <a:r>
              <a:rPr lang="en-US" dirty="0">
                <a:solidFill>
                  <a:srgbClr val="FFFFFF"/>
                </a:solidFill>
                <a:latin typeface="Arial" charset="0"/>
              </a:rPr>
              <a:t> , </a:t>
            </a:r>
            <a:r>
              <a:rPr lang="en-US" b="1" u="sng" dirty="0">
                <a:solidFill>
                  <a:srgbClr val="FFFFFF"/>
                </a:solidFill>
                <a:latin typeface="Arial" charset="0"/>
              </a:rPr>
              <a:t>support of elites</a:t>
            </a:r>
            <a:r>
              <a:rPr lang="en-US" dirty="0">
                <a:solidFill>
                  <a:srgbClr val="FFFFFF"/>
                </a:solidFill>
                <a:latin typeface="Arial" charset="0"/>
              </a:rPr>
              <a:t>, </a:t>
            </a:r>
            <a:r>
              <a:rPr lang="en-US" b="1" u="sng" dirty="0">
                <a:solidFill>
                  <a:srgbClr val="FFFFFF"/>
                </a:solidFill>
                <a:latin typeface="Arial" charset="0"/>
              </a:rPr>
              <a:t>aims and pronouncements</a:t>
            </a:r>
            <a:r>
              <a:rPr lang="en-US" dirty="0">
                <a:solidFill>
                  <a:srgbClr val="FFFFFF"/>
                </a:solidFill>
                <a:latin typeface="Arial" charset="0"/>
              </a:rPr>
              <a:t> </a:t>
            </a:r>
          </a:p>
          <a:p>
            <a:pPr algn="ctr"/>
            <a:r>
              <a:rPr lang="en-US" dirty="0">
                <a:solidFill>
                  <a:srgbClr val="FFFFFF"/>
                </a:solidFill>
                <a:latin typeface="Arial" charset="0"/>
              </a:rPr>
              <a:t>-  </a:t>
            </a:r>
          </a:p>
        </p:txBody>
      </p:sp>
    </p:spTree>
    <p:extLst>
      <p:ext uri="{BB962C8B-B14F-4D97-AF65-F5344CB8AC3E}">
        <p14:creationId xmlns:p14="http://schemas.microsoft.com/office/powerpoint/2010/main" val="726173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Fascist ideology</a:t>
            </a:r>
            <a:endParaRPr lang="en-US" dirty="0"/>
          </a:p>
        </p:txBody>
      </p:sp>
      <p:sp>
        <p:nvSpPr>
          <p:cNvPr id="3" name="Content Placeholder 2"/>
          <p:cNvSpPr>
            <a:spLocks noGrp="1"/>
          </p:cNvSpPr>
          <p:nvPr>
            <p:ph idx="1"/>
          </p:nvPr>
        </p:nvSpPr>
        <p:spPr>
          <a:xfrm>
            <a:off x="698269" y="2369127"/>
            <a:ext cx="10174778" cy="3422073"/>
          </a:xfrm>
        </p:spPr>
        <p:txBody>
          <a:bodyPr>
            <a:noAutofit/>
          </a:bodyPr>
          <a:lstStyle/>
          <a:p>
            <a:r>
              <a:rPr lang="en-US" sz="1600" dirty="0">
                <a:latin typeface="Arial"/>
              </a:rPr>
              <a:t>Mussolini described it as " </a:t>
            </a:r>
            <a:r>
              <a:rPr lang="en-US" sz="1600" dirty="0">
                <a:solidFill>
                  <a:srgbClr val="FFFFFF"/>
                </a:solidFill>
                <a:latin typeface="Arial" charset="0"/>
              </a:rPr>
              <a:t>action and mood, not doctrine "</a:t>
            </a:r>
          </a:p>
          <a:p>
            <a:r>
              <a:rPr lang="en-US" sz="1600" dirty="0">
                <a:solidFill>
                  <a:srgbClr val="FFFFFF"/>
                </a:solidFill>
                <a:latin typeface="Arial" charset="0"/>
              </a:rPr>
              <a:t>HISTORIANS: no coherent and unified ideological root for fascism</a:t>
            </a:r>
          </a:p>
          <a:p>
            <a:r>
              <a:rPr lang="en-US" sz="1600" dirty="0">
                <a:solidFill>
                  <a:srgbClr val="FFFFFF"/>
                </a:solidFill>
                <a:latin typeface="Arial" charset="0"/>
              </a:rPr>
              <a:t>Second effort made in 1932 , ten years after Mussolini became prime minister </a:t>
            </a:r>
          </a:p>
          <a:p>
            <a:r>
              <a:rPr lang="en-US" sz="1600" dirty="0">
                <a:solidFill>
                  <a:srgbClr val="FFFFFF"/>
                </a:solidFill>
                <a:latin typeface="Arial" charset="0"/>
              </a:rPr>
              <a:t>More of a statement of what fascism was against </a:t>
            </a:r>
          </a:p>
          <a:p>
            <a:r>
              <a:rPr lang="en-US" sz="1600" dirty="0">
                <a:solidFill>
                  <a:srgbClr val="FFFFFF"/>
                </a:solidFill>
                <a:latin typeface="Arial" charset="0"/>
              </a:rPr>
              <a:t>AGAINST : liberalism ,socialism , democracy and pacifism, economic conception of history, class war</a:t>
            </a:r>
          </a:p>
          <a:p>
            <a:r>
              <a:rPr lang="en-US" sz="1600" dirty="0">
                <a:solidFill>
                  <a:srgbClr val="FFFFFF"/>
                </a:solidFill>
                <a:latin typeface="Arial" charset="0"/>
              </a:rPr>
              <a:t>FOR : action, nation authority ,'state is absolute'</a:t>
            </a:r>
          </a:p>
          <a:p>
            <a:r>
              <a:rPr lang="en-US" sz="1600" dirty="0">
                <a:solidFill>
                  <a:srgbClr val="FFFFFF"/>
                </a:solidFill>
                <a:latin typeface="Arial" charset="0"/>
              </a:rPr>
              <a:t>- Funded other emerging fascist party (Fascist International) </a:t>
            </a:r>
          </a:p>
          <a:p>
            <a:r>
              <a:rPr lang="en-US" sz="1600" dirty="0">
                <a:solidFill>
                  <a:srgbClr val="FFFFFF"/>
                </a:solidFill>
                <a:latin typeface="Arial" charset="0"/>
              </a:rPr>
              <a:t>- Main factors that contributed was the instability in Italy , Violence of the fascist , support of elites, aims and pronouncements </a:t>
            </a:r>
          </a:p>
          <a:p>
            <a:r>
              <a:rPr lang="en-US" sz="1600" dirty="0">
                <a:solidFill>
                  <a:srgbClr val="000000"/>
                </a:solidFill>
                <a:latin typeface="Arial" charset="0"/>
              </a:rPr>
              <a:t> </a:t>
            </a:r>
          </a:p>
        </p:txBody>
      </p:sp>
      <p:pic>
        <p:nvPicPr>
          <p:cNvPr id="5" name="Picture 4"/>
          <p:cNvPicPr>
            <a:picLocks noChangeAspect="1"/>
          </p:cNvPicPr>
          <p:nvPr/>
        </p:nvPicPr>
        <p:blipFill>
          <a:blip r:embed="rId3"/>
          <a:stretch>
            <a:fillRect/>
          </a:stretch>
        </p:blipFill>
        <p:spPr>
          <a:xfrm>
            <a:off x="9322791" y="196403"/>
            <a:ext cx="2743200" cy="3259823"/>
          </a:xfrm>
          <a:prstGeom prst="rect">
            <a:avLst/>
          </a:prstGeom>
        </p:spPr>
      </p:pic>
    </p:spTree>
    <p:extLst>
      <p:ext uri="{BB962C8B-B14F-4D97-AF65-F5344CB8AC3E}">
        <p14:creationId xmlns:p14="http://schemas.microsoft.com/office/powerpoint/2010/main" val="850184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Arial" charset="0"/>
              </a:rPr>
              <a:t/>
            </a:r>
            <a:br>
              <a:rPr lang="en-US" dirty="0">
                <a:solidFill>
                  <a:srgbClr val="000000"/>
                </a:solidFill>
                <a:latin typeface="Arial" charset="0"/>
              </a:rPr>
            </a:br>
            <a:r>
              <a:rPr lang="en-US" dirty="0">
                <a:solidFill>
                  <a:srgbClr val="FFFFFF"/>
                </a:solidFill>
                <a:latin typeface="Arial" charset="0"/>
              </a:rPr>
              <a:t>5 contradictory ideas and beliefs by Alexander Le Grand</a:t>
            </a:r>
          </a:p>
        </p:txBody>
      </p:sp>
      <p:sp>
        <p:nvSpPr>
          <p:cNvPr id="3" name="Content Placeholder 2"/>
          <p:cNvSpPr>
            <a:spLocks noGrp="1"/>
          </p:cNvSpPr>
          <p:nvPr>
            <p:ph idx="1"/>
          </p:nvPr>
        </p:nvSpPr>
        <p:spPr/>
        <p:txBody>
          <a:bodyPr>
            <a:normAutofit lnSpcReduction="10000"/>
          </a:bodyPr>
          <a:lstStyle/>
          <a:p>
            <a:r>
              <a:rPr lang="en-US" dirty="0">
                <a:solidFill>
                  <a:srgbClr val="FFFFFF"/>
                </a:solidFill>
                <a:latin typeface="Arial" charset="0"/>
              </a:rPr>
              <a:t> National syndicalism - the left of the party - republican and anti- clerical , vaguely socialist</a:t>
            </a:r>
          </a:p>
          <a:p>
            <a:r>
              <a:rPr lang="en-US" dirty="0">
                <a:solidFill>
                  <a:srgbClr val="FFFFFF"/>
                </a:solidFill>
                <a:latin typeface="Arial" charset="0"/>
              </a:rPr>
              <a:t> Technocratic Fascism - Modernists  , embraced industrial revolution</a:t>
            </a:r>
          </a:p>
          <a:p>
            <a:r>
              <a:rPr lang="en-US" dirty="0">
                <a:solidFill>
                  <a:srgbClr val="FFFFFF"/>
                </a:solidFill>
                <a:latin typeface="Arial" charset="0"/>
              </a:rPr>
              <a:t>Rural Fascism - anti-urban and anti - modern ( don’t like the change ) , anti-industrial </a:t>
            </a:r>
          </a:p>
          <a:p>
            <a:r>
              <a:rPr lang="en-US" dirty="0">
                <a:solidFill>
                  <a:srgbClr val="FFFFFF"/>
                </a:solidFill>
                <a:latin typeface="Arial" charset="0"/>
              </a:rPr>
              <a:t> Conservative Fascism - Tradition , monarchy and catholic church  </a:t>
            </a:r>
          </a:p>
          <a:p>
            <a:r>
              <a:rPr lang="en-US" dirty="0">
                <a:solidFill>
                  <a:srgbClr val="FFFFFF"/>
                </a:solidFill>
                <a:latin typeface="Arial" charset="0"/>
              </a:rPr>
              <a:t>Nationalist Fascism - authoritarian imperialist  , aggressive foreign policy in order to achieve territorial expansion </a:t>
            </a:r>
          </a:p>
          <a:p>
            <a:endParaRPr lang="en-US" dirty="0"/>
          </a:p>
        </p:txBody>
      </p:sp>
    </p:spTree>
    <p:extLst>
      <p:ext uri="{BB962C8B-B14F-4D97-AF65-F5344CB8AC3E}">
        <p14:creationId xmlns:p14="http://schemas.microsoft.com/office/powerpoint/2010/main" val="1793811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 What Extent Was Mussolini a Fascist?</a:t>
            </a:r>
            <a:endParaRPr lang="en-US" dirty="0"/>
          </a:p>
        </p:txBody>
      </p:sp>
    </p:spTree>
    <p:extLst>
      <p:ext uri="{BB962C8B-B14F-4D97-AF65-F5344CB8AC3E}">
        <p14:creationId xmlns:p14="http://schemas.microsoft.com/office/powerpoint/2010/main" val="864943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Stages of Fascism</a:t>
            </a:r>
            <a:endParaRPr lang="en-US" dirty="0"/>
          </a:p>
        </p:txBody>
      </p:sp>
      <p:sp>
        <p:nvSpPr>
          <p:cNvPr id="4" name="Content Placeholder 3"/>
          <p:cNvSpPr>
            <a:spLocks noGrp="1"/>
          </p:cNvSpPr>
          <p:nvPr>
            <p:ph idx="1"/>
          </p:nvPr>
        </p:nvSpPr>
        <p:spPr/>
        <p:txBody>
          <a:bodyPr vert="horz" lIns="91440" tIns="45720" rIns="91440" bIns="45720" rtlCol="0" anchor="t">
            <a:normAutofit/>
          </a:bodyPr>
          <a:lstStyle/>
          <a:p>
            <a:r>
              <a:rPr lang="en-US"/>
              <a:t>Generic Fascism </a:t>
            </a:r>
            <a:endParaRPr lang="en-US" dirty="0"/>
          </a:p>
          <a:p>
            <a:r>
              <a:rPr lang="en-US"/>
              <a:t>Proto- Fascism</a:t>
            </a:r>
            <a:endParaRPr lang="en-US" dirty="0"/>
          </a:p>
        </p:txBody>
      </p:sp>
    </p:spTree>
    <p:extLst>
      <p:ext uri="{BB962C8B-B14F-4D97-AF65-F5344CB8AC3E}">
        <p14:creationId xmlns:p14="http://schemas.microsoft.com/office/powerpoint/2010/main" val="2618312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Proto-Fascism</a:t>
            </a:r>
            <a:endParaRPr lang="en-US" dirty="0"/>
          </a:p>
        </p:txBody>
      </p:sp>
      <p:sp>
        <p:nvSpPr>
          <p:cNvPr id="5" name="Content Placeholder 4"/>
          <p:cNvSpPr>
            <a:spLocks noGrp="1"/>
          </p:cNvSpPr>
          <p:nvPr>
            <p:ph idx="1"/>
          </p:nvPr>
        </p:nvSpPr>
        <p:spPr>
          <a:xfrm>
            <a:off x="1141413" y="2507411"/>
            <a:ext cx="9905998" cy="3124201"/>
          </a:xfrm>
        </p:spPr>
        <p:txBody>
          <a:bodyPr>
            <a:normAutofit lnSpcReduction="10000"/>
          </a:bodyPr>
          <a:lstStyle/>
          <a:p>
            <a:r>
              <a:rPr lang="en-US">
                <a:solidFill>
                  <a:srgbClr val="FFFFFF"/>
                </a:solidFill>
                <a:latin typeface="Century Gothic"/>
              </a:rPr>
              <a:t>The period before the first world war is described as the "incubatory period of fascism".</a:t>
            </a:r>
            <a:endParaRPr lang="en-US" dirty="0">
              <a:solidFill>
                <a:srgbClr val="FFFFFF"/>
              </a:solidFill>
              <a:latin typeface="Century Gothic"/>
            </a:endParaRPr>
          </a:p>
          <a:p>
            <a:r>
              <a:rPr lang="en-US">
                <a:solidFill>
                  <a:srgbClr val="FFFFFF"/>
                </a:solidFill>
                <a:latin typeface="Century Gothic"/>
              </a:rPr>
              <a:t>This early, incomplete form of fascism, which began to emerge before 1919, stemmed from the writings of philosopher Georges Sorel</a:t>
            </a:r>
            <a:endParaRPr lang="en-US" dirty="0">
              <a:solidFill>
                <a:srgbClr val="FFFFFF"/>
              </a:solidFill>
              <a:latin typeface="Century Gothic"/>
            </a:endParaRPr>
          </a:p>
          <a:p>
            <a:r>
              <a:rPr lang="en-US">
                <a:solidFill>
                  <a:srgbClr val="FFFFFF"/>
                </a:solidFill>
                <a:latin typeface="Century Gothic"/>
              </a:rPr>
              <a:t> opposed liberal capitalism.</a:t>
            </a:r>
            <a:endParaRPr lang="en-US" dirty="0">
              <a:solidFill>
                <a:srgbClr val="FFFFFF"/>
              </a:solidFill>
              <a:latin typeface="Century Gothic"/>
            </a:endParaRPr>
          </a:p>
          <a:p>
            <a:r>
              <a:rPr lang="en-US">
                <a:solidFill>
                  <a:srgbClr val="FFFFFF"/>
                </a:solidFill>
                <a:latin typeface="Century Gothic"/>
              </a:rPr>
              <a:t>Many were also unhappy with the parliamentary democracy as it was seen as a way for the wealthy to use politics to take advantage of the lower classes. </a:t>
            </a:r>
            <a:endParaRPr lang="en-US" dirty="0">
              <a:solidFill>
                <a:srgbClr val="FFFFFF"/>
              </a:solidFill>
              <a:latin typeface="Century Gothic"/>
            </a:endParaRPr>
          </a:p>
          <a:p>
            <a:r>
              <a:rPr lang="en-US">
                <a:solidFill>
                  <a:srgbClr val="FFFFFF"/>
                </a:solidFill>
                <a:latin typeface="Century Gothic"/>
              </a:rPr>
              <a:t>The people wanted a strong authoritarian government to replace the weak liberals</a:t>
            </a:r>
            <a:endParaRPr lang="en-US" dirty="0">
              <a:solidFill>
                <a:srgbClr val="FFFFFF"/>
              </a:solidFill>
              <a:latin typeface="Century Gothic"/>
            </a:endParaRPr>
          </a:p>
        </p:txBody>
      </p:sp>
    </p:spTree>
    <p:extLst>
      <p:ext uri="{BB962C8B-B14F-4D97-AF65-F5344CB8AC3E}">
        <p14:creationId xmlns:p14="http://schemas.microsoft.com/office/powerpoint/2010/main" val="2217739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Generic Fascism</a:t>
            </a:r>
            <a:endParaRPr lang="en-US" dirty="0"/>
          </a:p>
        </p:txBody>
      </p:sp>
      <p:sp>
        <p:nvSpPr>
          <p:cNvPr id="3" name="Content Placeholder 2"/>
          <p:cNvSpPr>
            <a:spLocks noGrp="1"/>
          </p:cNvSpPr>
          <p:nvPr>
            <p:ph idx="1"/>
          </p:nvPr>
        </p:nvSpPr>
        <p:spPr>
          <a:xfrm>
            <a:off x="1141413" y="2133600"/>
            <a:ext cx="9906000" cy="3916306"/>
          </a:xfrm>
        </p:spPr>
        <p:txBody>
          <a:bodyPr>
            <a:normAutofit lnSpcReduction="10000"/>
          </a:bodyPr>
          <a:lstStyle/>
          <a:p>
            <a:pPr marL="0" indent="0">
              <a:buNone/>
            </a:pPr>
            <a:r>
              <a:rPr lang="en-US" sz="2400"/>
              <a:t>Roger Griffin and Stanley Payne's four key elements of fascism </a:t>
            </a:r>
            <a:endParaRPr lang="en-US" sz="2400" dirty="0"/>
          </a:p>
          <a:p>
            <a:pPr marL="457200" indent="-457200">
              <a:buFont typeface="+mj-lt"/>
              <a:buAutoNum type="arabicPeriod"/>
            </a:pPr>
            <a:r>
              <a:rPr lang="en-US"/>
              <a:t>A populist, even revolutionary form of ultra-nationalism</a:t>
            </a:r>
            <a:endParaRPr lang="en-US" dirty="0"/>
          </a:p>
          <a:p>
            <a:pPr marL="457200" indent="-457200">
              <a:buFont typeface="+mj-lt"/>
              <a:buAutoNum type="arabicPeriod"/>
            </a:pPr>
            <a:r>
              <a:rPr lang="en-US">
                <a:solidFill>
                  <a:srgbClr val="FFFFFF"/>
                </a:solidFill>
                <a:latin typeface="Century Gothic"/>
              </a:rPr>
              <a:t>A desire to destroy the existing political system</a:t>
            </a:r>
            <a:endParaRPr lang="en-US" dirty="0">
              <a:solidFill>
                <a:srgbClr val="FFFFFF"/>
              </a:solidFill>
              <a:latin typeface="Century Gothic"/>
            </a:endParaRPr>
          </a:p>
          <a:p>
            <a:pPr marL="457200" indent="-457200">
              <a:buFont typeface="+mj-lt"/>
              <a:buAutoNum type="arabicPeriod"/>
            </a:pPr>
            <a:r>
              <a:rPr lang="en-US" dirty="0">
                <a:solidFill>
                  <a:srgbClr val="FFFFFF"/>
                </a:solidFill>
                <a:latin typeface="Arial" charset="0"/>
              </a:rPr>
              <a:t>A belief in a strong leader (the Führerprinzip, or ‘leadership principle’)</a:t>
            </a:r>
          </a:p>
          <a:p>
            <a:pPr marL="457200" indent="-457200">
              <a:buFont typeface="+mj-lt"/>
              <a:buAutoNum type="arabicPeriod"/>
            </a:pPr>
            <a:r>
              <a:rPr lang="en-US" dirty="0">
                <a:solidFill>
                  <a:srgbClr val="FFFFFF"/>
                </a:solidFill>
                <a:latin typeface="Arial" charset="0"/>
              </a:rPr>
              <a:t>A belief in the positive values of vitalism (action) and violence.</a:t>
            </a:r>
          </a:p>
          <a:p>
            <a:pPr marL="457200" indent="-457200">
              <a:buFont typeface="+mj-lt"/>
              <a:buAutoNum type="arabicPeriod"/>
            </a:pPr>
            <a:endParaRPr lang="en-US" dirty="0">
              <a:solidFill>
                <a:srgbClr val="FFFFFF"/>
              </a:solidFill>
              <a:latin typeface="Arial" charset="0"/>
            </a:endParaRPr>
          </a:p>
          <a:p>
            <a:r>
              <a:rPr lang="en-US" dirty="0">
                <a:solidFill>
                  <a:srgbClr val="FFFFFF"/>
                </a:solidFill>
                <a:latin typeface="Arial" charset="0"/>
              </a:rPr>
              <a:t>Roger Eatwell and other historians find it easier to identify fascist ideology by looking at what they were against. For example, the rejection of liberal ideas of the enlightenment which emphasized rationalism, reason and progress.</a:t>
            </a:r>
          </a:p>
        </p:txBody>
      </p:sp>
    </p:spTree>
    <p:extLst>
      <p:ext uri="{BB962C8B-B14F-4D97-AF65-F5344CB8AC3E}">
        <p14:creationId xmlns:p14="http://schemas.microsoft.com/office/powerpoint/2010/main" val="3897471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was the nature of Italy's fascist state?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9147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10</TotalTime>
  <Words>1037</Words>
  <Application>Microsoft Office PowerPoint</Application>
  <PresentationFormat>Widescreen</PresentationFormat>
  <Paragraphs>91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Gothic</vt:lpstr>
      <vt:lpstr>Helvetica</vt:lpstr>
      <vt:lpstr>Mesh</vt:lpstr>
      <vt:lpstr>Ideology and Nature of Mussolini's Italy</vt:lpstr>
      <vt:lpstr>What role did ideology play in Mussolini's rise to power?</vt:lpstr>
      <vt:lpstr>Fascist ideology</vt:lpstr>
      <vt:lpstr> 5 contradictory ideas and beliefs by Alexander Le Grand</vt:lpstr>
      <vt:lpstr>To What Extent Was Mussolini a Fascist?</vt:lpstr>
      <vt:lpstr>Stages of Fascism</vt:lpstr>
      <vt:lpstr>Proto-Fascism</vt:lpstr>
      <vt:lpstr>Generic Fascism</vt:lpstr>
      <vt:lpstr>What was the nature of Italy's fascist state?</vt:lpstr>
      <vt:lpstr>Start of the Fascist Party</vt:lpstr>
      <vt:lpstr>Ruling of the fascist party</vt:lpstr>
      <vt:lpstr>The membership of fascist state</vt:lpstr>
      <vt:lpstr>Corporative state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User</cp:lastModifiedBy>
  <cp:revision>19</cp:revision>
  <dcterms:created xsi:type="dcterms:W3CDTF">2013-07-15T20:26:40Z</dcterms:created>
  <dcterms:modified xsi:type="dcterms:W3CDTF">2017-11-02T11:28:49Z</dcterms:modified>
</cp:coreProperties>
</file>