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5" r:id="rId19"/>
    <p:sldId id="273" r:id="rId20"/>
    <p:sldId id="274" r:id="rId21"/>
    <p:sldId id="275" r:id="rId22"/>
    <p:sldId id="277" r:id="rId23"/>
    <p:sldId id="278" r:id="rId24"/>
    <p:sldId id="279" r:id="rId25"/>
    <p:sldId id="276" r:id="rId26"/>
    <p:sldId id="280" r:id="rId27"/>
    <p:sldId id="281" r:id="rId28"/>
    <p:sldId id="282" r:id="rId29"/>
    <p:sldId id="283" r:id="rId30"/>
    <p:sldId id="284" r:id="rId31"/>
    <p:sldId id="285" r:id="rId32"/>
    <p:sldId id="286" r:id="rId33"/>
    <p:sldId id="287" r:id="rId34"/>
    <p:sldId id="291" r:id="rId35"/>
    <p:sldId id="292" r:id="rId36"/>
    <p:sldId id="293" r:id="rId37"/>
    <p:sldId id="288" r:id="rId38"/>
    <p:sldId id="294" r:id="rId39"/>
    <p:sldId id="290"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64" d="100"/>
          <a:sy n="164" d="100"/>
        </p:scale>
        <p:origin x="-210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D3B838-AA68-40B2-9E78-B72CBDB98399}" type="datetimeFigureOut">
              <a:rPr lang="en-GB" smtClean="0"/>
              <a:t>18-03-04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6702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3B838-AA68-40B2-9E78-B72CBDB98399}" type="datetimeFigureOut">
              <a:rPr lang="en-GB" smtClean="0"/>
              <a:t>18-03-04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31141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3B838-AA68-40B2-9E78-B72CBDB98399}" type="datetimeFigureOut">
              <a:rPr lang="en-GB" smtClean="0"/>
              <a:t>18-03-04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261624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3B838-AA68-40B2-9E78-B72CBDB98399}" type="datetimeFigureOut">
              <a:rPr lang="en-GB" smtClean="0"/>
              <a:t>18-03-04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318058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3B838-AA68-40B2-9E78-B72CBDB98399}" type="datetimeFigureOut">
              <a:rPr lang="en-GB" smtClean="0"/>
              <a:t>18-03-04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341114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3B838-AA68-40B2-9E78-B72CBDB98399}" type="datetimeFigureOut">
              <a:rPr lang="en-GB" smtClean="0"/>
              <a:t>18-03-04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413290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3B838-AA68-40B2-9E78-B72CBDB98399}" type="datetimeFigureOut">
              <a:rPr lang="en-GB" smtClean="0"/>
              <a:t>18-03-04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47776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3B838-AA68-40B2-9E78-B72CBDB98399}" type="datetimeFigureOut">
              <a:rPr lang="en-GB" smtClean="0"/>
              <a:t>18-03-04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198431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3B838-AA68-40B2-9E78-B72CBDB98399}" type="datetimeFigureOut">
              <a:rPr lang="en-GB" smtClean="0"/>
              <a:t>18-03-04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201953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D3B838-AA68-40B2-9E78-B72CBDB98399}" type="datetimeFigureOut">
              <a:rPr lang="en-GB" smtClean="0"/>
              <a:t>18-03-04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346072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D3B838-AA68-40B2-9E78-B72CBDB98399}" type="datetimeFigureOut">
              <a:rPr lang="en-GB" smtClean="0"/>
              <a:t>18-03-04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A1A198-5EC3-410B-A3AA-A7A240DE121E}" type="slidenum">
              <a:rPr lang="en-GB" smtClean="0"/>
              <a:t>‹#›</a:t>
            </a:fld>
            <a:endParaRPr lang="en-GB"/>
          </a:p>
        </p:txBody>
      </p:sp>
    </p:spTree>
    <p:extLst>
      <p:ext uri="{BB962C8B-B14F-4D97-AF65-F5344CB8AC3E}">
        <p14:creationId xmlns:p14="http://schemas.microsoft.com/office/powerpoint/2010/main" val="2539705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3B838-AA68-40B2-9E78-B72CBDB98399}" type="datetimeFigureOut">
              <a:rPr lang="en-GB" smtClean="0"/>
              <a:t>18-03-04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1A198-5EC3-410B-A3AA-A7A240DE121E}" type="slidenum">
              <a:rPr lang="en-GB" smtClean="0"/>
              <a:t>‹#›</a:t>
            </a:fld>
            <a:endParaRPr lang="en-GB"/>
          </a:p>
        </p:txBody>
      </p:sp>
    </p:spTree>
    <p:extLst>
      <p:ext uri="{BB962C8B-B14F-4D97-AF65-F5344CB8AC3E}">
        <p14:creationId xmlns:p14="http://schemas.microsoft.com/office/powerpoint/2010/main" val="35746180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https://www.google.com.hk/url?sa=i&amp;rct=j&amp;q=&amp;esrc=s&amp;source=images&amp;cd=&amp;cad=rja&amp;uact=8&amp;ved=0ahUKEwjXi86Y9KvJAhXC36YKHfu-B28QjRwIBw&amp;url=http://latimesblogs.latimes.com/thedailymirror/page/268/&amp;psig=AFQjCNFSyD1v41Pi5vyfUVHe_o-xpOgSuw&amp;ust=144855234913140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hk/url?sa=i&amp;rct=j&amp;q=&amp;esrc=s&amp;source=images&amp;cd=&amp;cad=rja&amp;uact=8&amp;ved=0ahUKEwiEgpHU9avJAhXC36YKHfu-B28QjRwIBw&amp;url=https://everydaylifeinmaoschina.wordpress.com/category/deng-xiaoping/&amp;psig=AFQjCNHkUptOgCAefLaDRoN-NkHhzQIL0A&amp;ust=1448552742880235" TargetMode="External"/><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hyperlink" Target="https://www.google.com.hk/url?sa=i&amp;rct=j&amp;q=&amp;esrc=s&amp;source=images&amp;cd=&amp;cad=rja&amp;uact=8&amp;ved=0ahUKEwiv74u2-avJAhViYKYKHXtSABkQjRwIBw&amp;url=http://sedulia.blogs.com/sedulias_quotations/chinese/&amp;psig=AFQjCNHivK2Lsb1nelVBXeeRzm3hgXX8Kg&amp;ust=144855371795526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gif"/><Relationship Id="rId3"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gif"/><Relationship Id="rId3" Type="http://schemas.openxmlformats.org/officeDocument/2006/relationships/image" Target="../media/image5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 Id="rId3" Type="http://schemas.openxmlformats.org/officeDocument/2006/relationships/image" Target="../media/image5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g"/><Relationship Id="rId4" Type="http://schemas.openxmlformats.org/officeDocument/2006/relationships/image" Target="../media/image60.jpg"/><Relationship Id="rId1" Type="http://schemas.openxmlformats.org/officeDocument/2006/relationships/slideLayout" Target="../slideLayouts/slideLayout2.xml"/><Relationship Id="rId2" Type="http://schemas.openxmlformats.org/officeDocument/2006/relationships/image" Target="../media/image5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g"/><Relationship Id="rId3" Type="http://schemas.openxmlformats.org/officeDocument/2006/relationships/image" Target="../media/image6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g"/><Relationship Id="rId3" Type="http://schemas.openxmlformats.org/officeDocument/2006/relationships/image" Target="../media/image6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g"/><Relationship Id="rId3" Type="http://schemas.openxmlformats.org/officeDocument/2006/relationships/image" Target="../media/image6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g"/><Relationship Id="rId3" Type="http://schemas.openxmlformats.org/officeDocument/2006/relationships/image" Target="../media/image6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6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g"/><Relationship Id="rId3" Type="http://schemas.openxmlformats.org/officeDocument/2006/relationships/image" Target="../media/image7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32709"/>
          </a:xfrm>
        </p:spPr>
        <p:txBody>
          <a:bodyPr>
            <a:normAutofit/>
          </a:bodyPr>
          <a:lstStyle/>
          <a:p>
            <a:r>
              <a:rPr lang="en-GB" b="1" u="sng" dirty="0"/>
              <a:t>How did Sino-Soviet Relations change during the Cold War?</a:t>
            </a:r>
          </a:p>
        </p:txBody>
      </p:sp>
      <p:sp>
        <p:nvSpPr>
          <p:cNvPr id="3" name="Subtitle 2"/>
          <p:cNvSpPr>
            <a:spLocks noGrp="1"/>
          </p:cNvSpPr>
          <p:nvPr>
            <p:ph type="subTitle" idx="1"/>
          </p:nvPr>
        </p:nvSpPr>
        <p:spPr>
          <a:xfrm>
            <a:off x="0" y="2095356"/>
            <a:ext cx="9144000" cy="938789"/>
          </a:xfrm>
        </p:spPr>
        <p:txBody>
          <a:bodyPr>
            <a:normAutofit/>
          </a:bodyPr>
          <a:lstStyle/>
          <a:p>
            <a:r>
              <a:rPr lang="en-GB" sz="2800" b="1" i="1" dirty="0">
                <a:solidFill>
                  <a:srgbClr val="FF0000"/>
                </a:solidFill>
              </a:rPr>
              <a:t>L/O - To identify and explain the reasons for the key turning points in Sino-Soviet Relations</a:t>
            </a:r>
            <a:endParaRPr lang="en-GB" sz="28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3196792"/>
            <a:ext cx="6178493" cy="3439391"/>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785264" y="3477490"/>
            <a:ext cx="2150918" cy="2970315"/>
          </a:xfrm>
          <a:prstGeom prst="rect">
            <a:avLst/>
          </a:prstGeom>
          <a:ln>
            <a:noFill/>
          </a:ln>
          <a:effectLst>
            <a:softEdge rad="112500"/>
          </a:effectLst>
        </p:spPr>
      </p:pic>
    </p:spTree>
    <p:extLst>
      <p:ext uri="{BB962C8B-B14F-4D97-AF65-F5344CB8AC3E}">
        <p14:creationId xmlns:p14="http://schemas.microsoft.com/office/powerpoint/2010/main" val="297478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Khrushchev and ‘Peaceful Coexistence’</a:t>
            </a:r>
          </a:p>
        </p:txBody>
      </p:sp>
      <p:sp>
        <p:nvSpPr>
          <p:cNvPr id="3" name="Content Placeholder 2"/>
          <p:cNvSpPr>
            <a:spLocks noGrp="1"/>
          </p:cNvSpPr>
          <p:nvPr>
            <p:ph idx="1"/>
          </p:nvPr>
        </p:nvSpPr>
        <p:spPr>
          <a:xfrm>
            <a:off x="1" y="1143000"/>
            <a:ext cx="6442364" cy="5714999"/>
          </a:xfrm>
        </p:spPr>
        <p:txBody>
          <a:bodyPr>
            <a:normAutofit/>
          </a:bodyPr>
          <a:lstStyle/>
          <a:p>
            <a:r>
              <a:rPr lang="en-GB" dirty="0"/>
              <a:t>Mao viewed peaceful-coexistence with the West as ‘</a:t>
            </a:r>
            <a:r>
              <a:rPr lang="en-GB" dirty="0">
                <a:solidFill>
                  <a:srgbClr val="00B0F0"/>
                </a:solidFill>
              </a:rPr>
              <a:t>heresy</a:t>
            </a:r>
            <a:r>
              <a:rPr lang="en-GB" dirty="0"/>
              <a:t>’ and a betrayal of the Marxist-Leninist notion of the </a:t>
            </a:r>
            <a:r>
              <a:rPr lang="en-GB" dirty="0">
                <a:solidFill>
                  <a:srgbClr val="FFFF00"/>
                </a:solidFill>
              </a:rPr>
              <a:t>inevitability of war </a:t>
            </a:r>
            <a:r>
              <a:rPr lang="en-GB" dirty="0"/>
              <a:t>with capitalism.</a:t>
            </a:r>
          </a:p>
          <a:p>
            <a:endParaRPr lang="en-GB" dirty="0"/>
          </a:p>
          <a:p>
            <a:r>
              <a:rPr lang="en-GB" dirty="0"/>
              <a:t>Mao sincerely believed that ‘</a:t>
            </a:r>
            <a:r>
              <a:rPr lang="en-GB" dirty="0">
                <a:solidFill>
                  <a:srgbClr val="FF0000"/>
                </a:solidFill>
              </a:rPr>
              <a:t>continuing revolution</a:t>
            </a:r>
            <a:r>
              <a:rPr lang="en-GB" dirty="0"/>
              <a:t>’ with the West was the only way to ensure the victory of Communism.</a:t>
            </a:r>
          </a:p>
          <a:p>
            <a:endParaRPr lang="en-GB" dirty="0"/>
          </a:p>
          <a:p>
            <a:r>
              <a:rPr lang="en-GB" dirty="0"/>
              <a:t>By negotiating with the West on arms reductions in the 1950s, Mao believed the USSR was becoming a ‘</a:t>
            </a:r>
            <a:r>
              <a:rPr lang="en-GB" dirty="0">
                <a:solidFill>
                  <a:srgbClr val="92D050"/>
                </a:solidFill>
              </a:rPr>
              <a:t>revisionist</a:t>
            </a:r>
            <a:r>
              <a:rPr lang="en-GB" dirty="0"/>
              <a:t>’ and betrayer of true Communism.</a:t>
            </a:r>
          </a:p>
        </p:txBody>
      </p:sp>
      <p:pic>
        <p:nvPicPr>
          <p:cNvPr id="3074" name="Picture 2" descr="http://latimesblogs.latimes.com/.a/6a00d8341c630a53ef0120a5d25d73970c-800wi">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269" y="1143000"/>
            <a:ext cx="2081827" cy="3151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8455" y="4600227"/>
            <a:ext cx="2633749" cy="2044621"/>
          </a:xfrm>
          <a:prstGeom prst="rect">
            <a:avLst/>
          </a:prstGeom>
          <a:ln>
            <a:noFill/>
          </a:ln>
          <a:effectLst>
            <a:softEdge rad="112500"/>
          </a:effectLst>
        </p:spPr>
      </p:pic>
    </p:spTree>
    <p:extLst>
      <p:ext uri="{BB962C8B-B14F-4D97-AF65-F5344CB8AC3E}">
        <p14:creationId xmlns:p14="http://schemas.microsoft.com/office/powerpoint/2010/main" val="3087672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1957 Moscow Conference</a:t>
            </a:r>
          </a:p>
        </p:txBody>
      </p:sp>
      <p:sp>
        <p:nvSpPr>
          <p:cNvPr id="3" name="Content Placeholder 2"/>
          <p:cNvSpPr>
            <a:spLocks noGrp="1"/>
          </p:cNvSpPr>
          <p:nvPr>
            <p:ph idx="1"/>
          </p:nvPr>
        </p:nvSpPr>
        <p:spPr>
          <a:xfrm>
            <a:off x="0" y="1143000"/>
            <a:ext cx="6774873" cy="5714999"/>
          </a:xfrm>
        </p:spPr>
        <p:txBody>
          <a:bodyPr>
            <a:normAutofit fontScale="92500" lnSpcReduction="20000"/>
          </a:bodyPr>
          <a:lstStyle/>
          <a:p>
            <a:r>
              <a:rPr lang="en-GB" dirty="0"/>
              <a:t>In November 1957, Khrushchev convened a special </a:t>
            </a:r>
            <a:r>
              <a:rPr lang="en-GB" dirty="0">
                <a:solidFill>
                  <a:srgbClr val="FFFF00"/>
                </a:solidFill>
              </a:rPr>
              <a:t>Meeting of World Communist Parties </a:t>
            </a:r>
            <a:r>
              <a:rPr lang="en-GB" dirty="0"/>
              <a:t>in Moscow to celebrate the 40</a:t>
            </a:r>
            <a:r>
              <a:rPr lang="en-GB" baseline="30000" dirty="0"/>
              <a:t>th</a:t>
            </a:r>
            <a:r>
              <a:rPr lang="en-GB" dirty="0"/>
              <a:t> anniversary of the Bolshevik Revolution and to try and resolve differences.</a:t>
            </a:r>
          </a:p>
          <a:p>
            <a:endParaRPr lang="en-GB" dirty="0"/>
          </a:p>
          <a:p>
            <a:r>
              <a:rPr lang="en-GB" dirty="0"/>
              <a:t>Despite approving a declaration that promised future co-operation, Mao made a series of speeches warning Moscow to abandon ‘</a:t>
            </a:r>
            <a:r>
              <a:rPr lang="en-GB" dirty="0">
                <a:solidFill>
                  <a:srgbClr val="00B0F0"/>
                </a:solidFill>
              </a:rPr>
              <a:t>revisionism</a:t>
            </a:r>
            <a:r>
              <a:rPr lang="en-GB" dirty="0"/>
              <a:t>’ and to return to the true Marxist-Leninist path. </a:t>
            </a:r>
          </a:p>
          <a:p>
            <a:endParaRPr lang="en-GB" dirty="0"/>
          </a:p>
          <a:p>
            <a:r>
              <a:rPr lang="en-GB" dirty="0"/>
              <a:t>In a series of speeches, </a:t>
            </a:r>
            <a:r>
              <a:rPr lang="en-GB" dirty="0">
                <a:solidFill>
                  <a:srgbClr val="92D050"/>
                </a:solidFill>
              </a:rPr>
              <a:t>Deng Xiaoping </a:t>
            </a:r>
            <a:r>
              <a:rPr lang="en-GB" dirty="0"/>
              <a:t>demolished the Soviet speaker, </a:t>
            </a:r>
            <a:r>
              <a:rPr lang="en-GB" dirty="0">
                <a:solidFill>
                  <a:srgbClr val="FF0000"/>
                </a:solidFill>
              </a:rPr>
              <a:t>Mikhail Suslov</a:t>
            </a:r>
            <a:r>
              <a:rPr lang="en-GB" dirty="0"/>
              <a:t>, by arguing that world revolution was only possible through armed struggle. This </a:t>
            </a:r>
            <a:r>
              <a:rPr lang="en-GB" dirty="0">
                <a:solidFill>
                  <a:srgbClr val="FFC000"/>
                </a:solidFill>
              </a:rPr>
              <a:t>angered and humiliated Moscow</a:t>
            </a:r>
            <a:r>
              <a:rPr lang="en-GB"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908" y="2810885"/>
            <a:ext cx="1995055" cy="1693172"/>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873" y="4641881"/>
            <a:ext cx="2246024" cy="2124364"/>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605" y="342900"/>
            <a:ext cx="1879663" cy="2330161"/>
          </a:xfrm>
          <a:prstGeom prst="rect">
            <a:avLst/>
          </a:prstGeom>
          <a:ln>
            <a:noFill/>
          </a:ln>
          <a:effectLst>
            <a:softEdge rad="112500"/>
          </a:effectLst>
        </p:spPr>
      </p:pic>
    </p:spTree>
    <p:extLst>
      <p:ext uri="{BB962C8B-B14F-4D97-AF65-F5344CB8AC3E}">
        <p14:creationId xmlns:p14="http://schemas.microsoft.com/office/powerpoint/2010/main" val="1866174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Khrushchev’s Visit to Beijing 1958</a:t>
            </a:r>
          </a:p>
        </p:txBody>
      </p:sp>
      <p:sp>
        <p:nvSpPr>
          <p:cNvPr id="3" name="Content Placeholder 2"/>
          <p:cNvSpPr>
            <a:spLocks noGrp="1"/>
          </p:cNvSpPr>
          <p:nvPr>
            <p:ph idx="1"/>
          </p:nvPr>
        </p:nvSpPr>
        <p:spPr>
          <a:xfrm>
            <a:off x="1" y="1143000"/>
            <a:ext cx="6400800" cy="5714999"/>
          </a:xfrm>
        </p:spPr>
        <p:txBody>
          <a:bodyPr>
            <a:normAutofit lnSpcReduction="10000"/>
          </a:bodyPr>
          <a:lstStyle/>
          <a:p>
            <a:r>
              <a:rPr lang="en-GB" dirty="0"/>
              <a:t>It was clear from the 1957 Moscow Conference that Mao was attempting to challenge the USSR for leadership of the </a:t>
            </a:r>
            <a:r>
              <a:rPr lang="en-GB" dirty="0">
                <a:solidFill>
                  <a:srgbClr val="FFC000"/>
                </a:solidFill>
              </a:rPr>
              <a:t>international communist movement</a:t>
            </a:r>
            <a:r>
              <a:rPr lang="en-GB" dirty="0"/>
              <a:t>.</a:t>
            </a:r>
          </a:p>
          <a:p>
            <a:endParaRPr lang="en-GB" dirty="0"/>
          </a:p>
          <a:p>
            <a:r>
              <a:rPr lang="en-GB" dirty="0"/>
              <a:t>This was a threat to the USSR as it used the international movement as a way of </a:t>
            </a:r>
            <a:r>
              <a:rPr lang="en-GB" dirty="0">
                <a:solidFill>
                  <a:srgbClr val="00B0F0"/>
                </a:solidFill>
              </a:rPr>
              <a:t>spreading Soviet influence</a:t>
            </a:r>
            <a:r>
              <a:rPr lang="en-GB" dirty="0"/>
              <a:t> in the world.</a:t>
            </a:r>
          </a:p>
          <a:p>
            <a:endParaRPr lang="en-GB" dirty="0"/>
          </a:p>
          <a:p>
            <a:r>
              <a:rPr lang="en-GB" dirty="0"/>
              <a:t>In an attempt to improve these relations, </a:t>
            </a:r>
            <a:r>
              <a:rPr lang="en-GB" dirty="0">
                <a:solidFill>
                  <a:srgbClr val="92D050"/>
                </a:solidFill>
              </a:rPr>
              <a:t>Khrushchev visited Beijing in July 1958</a:t>
            </a:r>
            <a:r>
              <a:rPr lang="en-GB" dirty="0"/>
              <a:t>. Mao took his chance to humiliate Khrushchev further by arranging meetings in his swimming pool!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945" y="1179575"/>
            <a:ext cx="2681347" cy="282092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945" y="4200762"/>
            <a:ext cx="2681347" cy="2498007"/>
          </a:xfrm>
          <a:prstGeom prst="rect">
            <a:avLst/>
          </a:prstGeom>
          <a:ln>
            <a:noFill/>
          </a:ln>
          <a:effectLst>
            <a:softEdge rad="112500"/>
          </a:effectLst>
        </p:spPr>
      </p:pic>
    </p:spTree>
    <p:extLst>
      <p:ext uri="{BB962C8B-B14F-4D97-AF65-F5344CB8AC3E}">
        <p14:creationId xmlns:p14="http://schemas.microsoft.com/office/powerpoint/2010/main" val="3081539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Khrushchev’s Visit to Beijing 1958</a:t>
            </a:r>
          </a:p>
        </p:txBody>
      </p:sp>
      <p:sp>
        <p:nvSpPr>
          <p:cNvPr id="3" name="Content Placeholder 2"/>
          <p:cNvSpPr>
            <a:spLocks noGrp="1"/>
          </p:cNvSpPr>
          <p:nvPr>
            <p:ph idx="1"/>
          </p:nvPr>
        </p:nvSpPr>
        <p:spPr>
          <a:xfrm>
            <a:off x="0" y="1143000"/>
            <a:ext cx="6774873" cy="5714999"/>
          </a:xfrm>
        </p:spPr>
        <p:txBody>
          <a:bodyPr>
            <a:normAutofit fontScale="92500"/>
          </a:bodyPr>
          <a:lstStyle/>
          <a:p>
            <a:r>
              <a:rPr lang="en-GB" dirty="0"/>
              <a:t>Khrushchev was also put in a hotel with no air conditioning. The talks </a:t>
            </a:r>
            <a:r>
              <a:rPr lang="en-GB" dirty="0">
                <a:solidFill>
                  <a:srgbClr val="92D050"/>
                </a:solidFill>
              </a:rPr>
              <a:t>failed dramatically</a:t>
            </a:r>
            <a:r>
              <a:rPr lang="en-GB" dirty="0"/>
              <a:t>.</a:t>
            </a:r>
          </a:p>
          <a:p>
            <a:endParaRPr lang="en-GB" dirty="0"/>
          </a:p>
          <a:p>
            <a:r>
              <a:rPr lang="en-GB" dirty="0"/>
              <a:t>The USSR proposed to create with China a </a:t>
            </a:r>
            <a:r>
              <a:rPr lang="en-GB" dirty="0">
                <a:solidFill>
                  <a:srgbClr val="FFFF00"/>
                </a:solidFill>
              </a:rPr>
              <a:t>joint fleet of submarines and radio stations </a:t>
            </a:r>
            <a:r>
              <a:rPr lang="en-GB" dirty="0"/>
              <a:t>on the Chinese coast. Mao interpreted this as an attempt to ‘</a:t>
            </a:r>
            <a:r>
              <a:rPr lang="en-GB" i="1" dirty="0">
                <a:solidFill>
                  <a:srgbClr val="00B0F0"/>
                </a:solidFill>
              </a:rPr>
              <a:t>bring China under Soviet military control</a:t>
            </a:r>
            <a:r>
              <a:rPr lang="en-GB" dirty="0"/>
              <a:t>’.</a:t>
            </a:r>
          </a:p>
          <a:p>
            <a:endParaRPr lang="en-GB" dirty="0"/>
          </a:p>
          <a:p>
            <a:r>
              <a:rPr lang="en-GB" dirty="0"/>
              <a:t>Deng Xiaoping again attacked the USSR, stating they were arrogant for only viewing themselves as the only true </a:t>
            </a:r>
            <a:r>
              <a:rPr lang="en-GB" dirty="0">
                <a:solidFill>
                  <a:srgbClr val="FF0000"/>
                </a:solidFill>
              </a:rPr>
              <a:t>Marxist-Leninists</a:t>
            </a:r>
            <a:r>
              <a:rPr lang="en-GB" dirty="0"/>
              <a:t>. He even accused Soviet technical advisors in China of being spies!</a:t>
            </a:r>
          </a:p>
          <a:p>
            <a:endParaRPr lang="en-GB" dirty="0"/>
          </a:p>
        </p:txBody>
      </p:sp>
      <p:pic>
        <p:nvPicPr>
          <p:cNvPr id="5" name="Picture 4"/>
          <p:cNvPicPr>
            <a:picLocks noChangeAspect="1"/>
          </p:cNvPicPr>
          <p:nvPr/>
        </p:nvPicPr>
        <p:blipFill>
          <a:blip r:embed="rId2"/>
          <a:stretch>
            <a:fillRect/>
          </a:stretch>
        </p:blipFill>
        <p:spPr>
          <a:xfrm>
            <a:off x="6847610" y="1143001"/>
            <a:ext cx="2236013" cy="2659336"/>
          </a:xfrm>
          <a:prstGeom prst="rect">
            <a:avLst/>
          </a:prstGeom>
          <a:ln>
            <a:noFill/>
          </a:ln>
          <a:effectLst>
            <a:softEdge rad="112500"/>
          </a:effectLst>
        </p:spPr>
      </p:pic>
      <p:pic>
        <p:nvPicPr>
          <p:cNvPr id="4100" name="Picture 4" descr="https://everydaylifeinmaoschina.files.wordpress.com/2015/10/09032614371329477.jpg?w=938&amp;h=104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873" y="4000499"/>
            <a:ext cx="2335622" cy="2600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3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Taiwan Crisis 1958</a:t>
            </a:r>
          </a:p>
        </p:txBody>
      </p:sp>
      <p:sp>
        <p:nvSpPr>
          <p:cNvPr id="3" name="Content Placeholder 2"/>
          <p:cNvSpPr>
            <a:spLocks noGrp="1"/>
          </p:cNvSpPr>
          <p:nvPr>
            <p:ph idx="1"/>
          </p:nvPr>
        </p:nvSpPr>
        <p:spPr>
          <a:xfrm>
            <a:off x="0" y="1143000"/>
            <a:ext cx="6774873" cy="5714999"/>
          </a:xfrm>
        </p:spPr>
        <p:txBody>
          <a:bodyPr>
            <a:normAutofit fontScale="92500" lnSpcReduction="10000"/>
          </a:bodyPr>
          <a:lstStyle/>
          <a:p>
            <a:r>
              <a:rPr lang="en-GB" dirty="0"/>
              <a:t>In this underlying atmosphere of mistrust and enmity, a crisis erupted over Taiwan in August 1958. </a:t>
            </a:r>
          </a:p>
          <a:p>
            <a:endParaRPr lang="en-GB" dirty="0"/>
          </a:p>
          <a:p>
            <a:r>
              <a:rPr lang="en-GB" dirty="0"/>
              <a:t>China began bombarding the Nationalist controlled </a:t>
            </a:r>
            <a:r>
              <a:rPr lang="en-GB" dirty="0">
                <a:solidFill>
                  <a:srgbClr val="FFC000"/>
                </a:solidFill>
              </a:rPr>
              <a:t>island of Quemoy </a:t>
            </a:r>
            <a:r>
              <a:rPr lang="en-GB" dirty="0"/>
              <a:t>off the Chinese coast and </a:t>
            </a:r>
            <a:r>
              <a:rPr lang="en-GB" dirty="0">
                <a:solidFill>
                  <a:srgbClr val="00B0F0"/>
                </a:solidFill>
              </a:rPr>
              <a:t>mobilised its army for war</a:t>
            </a:r>
            <a:r>
              <a:rPr lang="en-GB" dirty="0"/>
              <a:t>. The USA responded by mobilising the </a:t>
            </a:r>
            <a:r>
              <a:rPr lang="en-GB" dirty="0">
                <a:solidFill>
                  <a:srgbClr val="FFFF00"/>
                </a:solidFill>
              </a:rPr>
              <a:t>7</a:t>
            </a:r>
            <a:r>
              <a:rPr lang="en-GB" baseline="30000" dirty="0">
                <a:solidFill>
                  <a:srgbClr val="FFFF00"/>
                </a:solidFill>
              </a:rPr>
              <a:t>th</a:t>
            </a:r>
            <a:r>
              <a:rPr lang="en-GB" dirty="0">
                <a:solidFill>
                  <a:srgbClr val="FFFF00"/>
                </a:solidFill>
              </a:rPr>
              <a:t> Fleet </a:t>
            </a:r>
            <a:r>
              <a:rPr lang="en-GB" dirty="0"/>
              <a:t>and prepared for war.</a:t>
            </a:r>
          </a:p>
          <a:p>
            <a:endParaRPr lang="en-GB" dirty="0"/>
          </a:p>
          <a:p>
            <a:r>
              <a:rPr lang="en-GB" dirty="0"/>
              <a:t>Mao launched the attack shortly after Khrushchev had left Beijing. It seemed as if Mao was trying to </a:t>
            </a:r>
            <a:r>
              <a:rPr lang="en-GB" dirty="0">
                <a:solidFill>
                  <a:srgbClr val="92D050"/>
                </a:solidFill>
              </a:rPr>
              <a:t>prove his independence </a:t>
            </a:r>
            <a:r>
              <a:rPr lang="en-GB" dirty="0"/>
              <a:t>from the USSR and to </a:t>
            </a:r>
            <a:r>
              <a:rPr lang="en-GB" dirty="0">
                <a:solidFill>
                  <a:srgbClr val="FF0000"/>
                </a:solidFill>
              </a:rPr>
              <a:t>test the USSR’s support for China</a:t>
            </a:r>
            <a:r>
              <a:rPr lang="en-GB" dirty="0"/>
              <a:t>. He was also testing the US commitment to Taiwan.</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7" y="293903"/>
            <a:ext cx="2263699" cy="2659264"/>
          </a:xfrm>
          <a:prstGeom prst="rect">
            <a:avLst/>
          </a:prstGeom>
        </p:spPr>
      </p:pic>
      <p:pic>
        <p:nvPicPr>
          <p:cNvPr id="5" name="Picture 4"/>
          <p:cNvPicPr>
            <a:picLocks noChangeAspect="1"/>
          </p:cNvPicPr>
          <p:nvPr/>
        </p:nvPicPr>
        <p:blipFill>
          <a:blip r:embed="rId3"/>
          <a:stretch>
            <a:fillRect/>
          </a:stretch>
        </p:blipFill>
        <p:spPr>
          <a:xfrm>
            <a:off x="6702137" y="3247070"/>
            <a:ext cx="2263699" cy="3256337"/>
          </a:xfrm>
          <a:prstGeom prst="rect">
            <a:avLst/>
          </a:prstGeom>
        </p:spPr>
      </p:pic>
    </p:spTree>
    <p:extLst>
      <p:ext uri="{BB962C8B-B14F-4D97-AF65-F5344CB8AC3E}">
        <p14:creationId xmlns:p14="http://schemas.microsoft.com/office/powerpoint/2010/main" val="2332326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Taiwan Crisis 1958</a:t>
            </a:r>
          </a:p>
        </p:txBody>
      </p:sp>
      <p:sp>
        <p:nvSpPr>
          <p:cNvPr id="3" name="Content Placeholder 2"/>
          <p:cNvSpPr>
            <a:spLocks noGrp="1"/>
          </p:cNvSpPr>
          <p:nvPr>
            <p:ph idx="1"/>
          </p:nvPr>
        </p:nvSpPr>
        <p:spPr>
          <a:xfrm>
            <a:off x="0" y="1143000"/>
            <a:ext cx="6774873" cy="5714999"/>
          </a:xfrm>
        </p:spPr>
        <p:txBody>
          <a:bodyPr>
            <a:normAutofit fontScale="92500" lnSpcReduction="10000"/>
          </a:bodyPr>
          <a:lstStyle/>
          <a:p>
            <a:r>
              <a:rPr lang="en-GB" dirty="0"/>
              <a:t>The crisis triggered a breakdown in Sino-Soviet relations. Mao realised he didn’t have the full support of the USSR as it took the USSR nearly </a:t>
            </a:r>
            <a:r>
              <a:rPr lang="en-GB" dirty="0">
                <a:solidFill>
                  <a:srgbClr val="FF0000"/>
                </a:solidFill>
              </a:rPr>
              <a:t>two months </a:t>
            </a:r>
            <a:r>
              <a:rPr lang="en-GB" dirty="0"/>
              <a:t>before they warned the USA of retaliation.</a:t>
            </a:r>
          </a:p>
          <a:p>
            <a:endParaRPr lang="en-GB" dirty="0"/>
          </a:p>
          <a:p>
            <a:r>
              <a:rPr lang="en-GB" dirty="0"/>
              <a:t>Khrushchev argued that he was unwilling to put the USSR at risk by ‘</a:t>
            </a:r>
            <a:r>
              <a:rPr lang="en-GB" i="1" dirty="0">
                <a:solidFill>
                  <a:srgbClr val="FFFF00"/>
                </a:solidFill>
              </a:rPr>
              <a:t>testing the stability of the capitalist system</a:t>
            </a:r>
            <a:r>
              <a:rPr lang="en-GB" dirty="0"/>
              <a:t>’. He denounced Mao as a ‘</a:t>
            </a:r>
            <a:r>
              <a:rPr lang="en-GB" u="sng" dirty="0">
                <a:solidFill>
                  <a:srgbClr val="00B0F0"/>
                </a:solidFill>
              </a:rPr>
              <a:t>Trotskyist</a:t>
            </a:r>
            <a:r>
              <a:rPr lang="en-GB" dirty="0"/>
              <a:t>’ who had lost sense of reality.</a:t>
            </a:r>
          </a:p>
          <a:p>
            <a:endParaRPr lang="en-GB" dirty="0"/>
          </a:p>
          <a:p>
            <a:r>
              <a:rPr lang="en-GB" dirty="0"/>
              <a:t>In response the USSR </a:t>
            </a:r>
            <a:r>
              <a:rPr lang="en-GB" dirty="0">
                <a:solidFill>
                  <a:srgbClr val="92D050"/>
                </a:solidFill>
              </a:rPr>
              <a:t>withdrew </a:t>
            </a:r>
            <a:r>
              <a:rPr lang="en-GB" u="sng" dirty="0">
                <a:solidFill>
                  <a:srgbClr val="92D050"/>
                </a:solidFill>
              </a:rPr>
              <a:t>all</a:t>
            </a:r>
            <a:r>
              <a:rPr lang="en-GB" dirty="0">
                <a:solidFill>
                  <a:srgbClr val="92D050"/>
                </a:solidFill>
              </a:rPr>
              <a:t> its technical and scientific advisors from China in 1959 </a:t>
            </a:r>
            <a:r>
              <a:rPr lang="en-GB" dirty="0"/>
              <a:t>and ended all military cooperation, including nuclear.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2625" y="403216"/>
            <a:ext cx="2211947" cy="282144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950" y="3378492"/>
            <a:ext cx="2273622" cy="3248031"/>
          </a:xfrm>
          <a:prstGeom prst="rect">
            <a:avLst/>
          </a:prstGeom>
          <a:ln>
            <a:noFill/>
          </a:ln>
          <a:effectLst>
            <a:softEdge rad="112500"/>
          </a:effectLst>
        </p:spPr>
      </p:pic>
    </p:spTree>
    <p:extLst>
      <p:ext uri="{BB962C8B-B14F-4D97-AF65-F5344CB8AC3E}">
        <p14:creationId xmlns:p14="http://schemas.microsoft.com/office/powerpoint/2010/main" val="2836002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Great Leap Forward 1958-61</a:t>
            </a:r>
          </a:p>
        </p:txBody>
      </p:sp>
      <p:sp>
        <p:nvSpPr>
          <p:cNvPr id="3" name="Content Placeholder 2"/>
          <p:cNvSpPr>
            <a:spLocks noGrp="1"/>
          </p:cNvSpPr>
          <p:nvPr>
            <p:ph idx="1"/>
          </p:nvPr>
        </p:nvSpPr>
        <p:spPr>
          <a:xfrm>
            <a:off x="0" y="1143000"/>
            <a:ext cx="6774873" cy="5714999"/>
          </a:xfrm>
        </p:spPr>
        <p:txBody>
          <a:bodyPr>
            <a:normAutofit fontScale="92500" lnSpcReduction="10000"/>
          </a:bodyPr>
          <a:lstStyle/>
          <a:p>
            <a:r>
              <a:rPr lang="en-GB" dirty="0"/>
              <a:t>With relations declining, a war of words between the two nations soon developed. The increasing failure of Mao’s ‘</a:t>
            </a:r>
            <a:r>
              <a:rPr lang="en-GB" dirty="0">
                <a:solidFill>
                  <a:srgbClr val="92D050"/>
                </a:solidFill>
              </a:rPr>
              <a:t>Great Leap Forward</a:t>
            </a:r>
            <a:r>
              <a:rPr lang="en-GB" dirty="0"/>
              <a:t>’ economic plan was criticised by the USSR. It had led to famine and economic collapse within China.</a:t>
            </a:r>
          </a:p>
          <a:p>
            <a:endParaRPr lang="en-GB" dirty="0"/>
          </a:p>
          <a:p>
            <a:r>
              <a:rPr lang="en-GB" dirty="0"/>
              <a:t>The Soviet press called it ‘</a:t>
            </a:r>
            <a:r>
              <a:rPr lang="en-GB" i="1" dirty="0">
                <a:solidFill>
                  <a:srgbClr val="FFFF00"/>
                </a:solidFill>
              </a:rPr>
              <a:t>faulty in design and erroneous in practice</a:t>
            </a:r>
            <a:r>
              <a:rPr lang="en-GB" dirty="0"/>
              <a:t>’ and denounced Mao. This enraged Mao who was further angered by rumours that </a:t>
            </a:r>
            <a:r>
              <a:rPr lang="en-GB" dirty="0">
                <a:solidFill>
                  <a:srgbClr val="00B0F0"/>
                </a:solidFill>
              </a:rPr>
              <a:t>Marshal Peng </a:t>
            </a:r>
            <a:r>
              <a:rPr lang="en-GB" dirty="0" err="1">
                <a:solidFill>
                  <a:srgbClr val="00B0F0"/>
                </a:solidFill>
              </a:rPr>
              <a:t>Dehuai</a:t>
            </a:r>
            <a:r>
              <a:rPr lang="en-GB" dirty="0">
                <a:solidFill>
                  <a:srgbClr val="00B0F0"/>
                </a:solidFill>
              </a:rPr>
              <a:t> </a:t>
            </a:r>
            <a:r>
              <a:rPr lang="en-GB" dirty="0"/>
              <a:t>had passed on details of the famine to the USSR. </a:t>
            </a:r>
          </a:p>
          <a:p>
            <a:endParaRPr lang="en-GB" dirty="0"/>
          </a:p>
          <a:p>
            <a:r>
              <a:rPr lang="en-GB" dirty="0"/>
              <a:t>He was purged by Mao during the July 1959 </a:t>
            </a:r>
            <a:r>
              <a:rPr lang="en-GB" dirty="0">
                <a:solidFill>
                  <a:srgbClr val="FFC000"/>
                </a:solidFill>
              </a:rPr>
              <a:t>Lushan Conference</a:t>
            </a:r>
            <a:r>
              <a:rPr lang="en-GB"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315" y="1007917"/>
            <a:ext cx="2139424" cy="2995195"/>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315" y="4003112"/>
            <a:ext cx="2139424" cy="2752726"/>
          </a:xfrm>
          <a:prstGeom prst="rect">
            <a:avLst/>
          </a:prstGeom>
          <a:ln>
            <a:noFill/>
          </a:ln>
          <a:effectLst>
            <a:softEdge rad="112500"/>
          </a:effectLst>
        </p:spPr>
      </p:pic>
    </p:spTree>
    <p:extLst>
      <p:ext uri="{BB962C8B-B14F-4D97-AF65-F5344CB8AC3E}">
        <p14:creationId xmlns:p14="http://schemas.microsoft.com/office/powerpoint/2010/main" val="1922440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Soviet-Albanian Split 1961</a:t>
            </a:r>
          </a:p>
        </p:txBody>
      </p:sp>
      <p:sp>
        <p:nvSpPr>
          <p:cNvPr id="3" name="Content Placeholder 2"/>
          <p:cNvSpPr>
            <a:spLocks noGrp="1"/>
          </p:cNvSpPr>
          <p:nvPr>
            <p:ph idx="1"/>
          </p:nvPr>
        </p:nvSpPr>
        <p:spPr>
          <a:xfrm>
            <a:off x="0" y="1143000"/>
            <a:ext cx="6774873" cy="5714999"/>
          </a:xfrm>
        </p:spPr>
        <p:txBody>
          <a:bodyPr>
            <a:normAutofit fontScale="92500"/>
          </a:bodyPr>
          <a:lstStyle/>
          <a:p>
            <a:r>
              <a:rPr lang="en-GB" dirty="0"/>
              <a:t>With the relationship between the nations in tatters, Mao took any opportunity to further embarrass the USSR and take leadership of the world communist movement.</a:t>
            </a:r>
          </a:p>
          <a:p>
            <a:endParaRPr lang="en-GB" dirty="0"/>
          </a:p>
          <a:p>
            <a:r>
              <a:rPr lang="en-GB" dirty="0"/>
              <a:t>When the </a:t>
            </a:r>
            <a:r>
              <a:rPr lang="en-GB" dirty="0">
                <a:solidFill>
                  <a:srgbClr val="FFC000"/>
                </a:solidFill>
              </a:rPr>
              <a:t>USSR began withdrawing financial aid to Albania </a:t>
            </a:r>
            <a:r>
              <a:rPr lang="en-GB" dirty="0"/>
              <a:t>in January 1961, China immediately stepped in to supply Albania with </a:t>
            </a:r>
            <a:r>
              <a:rPr lang="en-GB" dirty="0">
                <a:solidFill>
                  <a:srgbClr val="92D050"/>
                </a:solidFill>
              </a:rPr>
              <a:t>technical and financial assistance</a:t>
            </a:r>
            <a:r>
              <a:rPr lang="en-GB" dirty="0"/>
              <a:t>.</a:t>
            </a:r>
          </a:p>
          <a:p>
            <a:endParaRPr lang="en-GB" dirty="0"/>
          </a:p>
          <a:p>
            <a:r>
              <a:rPr lang="en-GB" dirty="0"/>
              <a:t>Mao was attempting to prove the leadership of China as the </a:t>
            </a:r>
            <a:r>
              <a:rPr lang="en-GB" dirty="0">
                <a:solidFill>
                  <a:srgbClr val="00B0F0"/>
                </a:solidFill>
              </a:rPr>
              <a:t>true leader of the Communist world</a:t>
            </a:r>
            <a:r>
              <a:rPr lang="en-GB" dirty="0"/>
              <a:t>. Albania had also criticised Khrushchev for his ‘</a:t>
            </a:r>
            <a:r>
              <a:rPr lang="en-GB" dirty="0">
                <a:solidFill>
                  <a:srgbClr val="FF0000"/>
                </a:solidFill>
              </a:rPr>
              <a:t>revisionism</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552" y="166255"/>
            <a:ext cx="2312710" cy="305492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10" y="3598718"/>
            <a:ext cx="2170915" cy="2881746"/>
          </a:xfrm>
          <a:prstGeom prst="rect">
            <a:avLst/>
          </a:prstGeom>
          <a:ln>
            <a:noFill/>
          </a:ln>
          <a:effectLst>
            <a:softEdge rad="112500"/>
          </a:effectLst>
        </p:spPr>
      </p:pic>
    </p:spTree>
    <p:extLst>
      <p:ext uri="{BB962C8B-B14F-4D97-AF65-F5344CB8AC3E}">
        <p14:creationId xmlns:p14="http://schemas.microsoft.com/office/powerpoint/2010/main" val="3738277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03" y="207385"/>
            <a:ext cx="8830541" cy="6379305"/>
          </a:xfrm>
          <a:prstGeom prst="rect">
            <a:avLst/>
          </a:prstGeom>
          <a:ln>
            <a:noFill/>
          </a:ln>
          <a:effectLst>
            <a:softEdge rad="112500"/>
          </a:effectLst>
        </p:spPr>
      </p:pic>
    </p:spTree>
    <p:extLst>
      <p:ext uri="{BB962C8B-B14F-4D97-AF65-F5344CB8AC3E}">
        <p14:creationId xmlns:p14="http://schemas.microsoft.com/office/powerpoint/2010/main" val="22851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End of Diplomatic Relations 1961</a:t>
            </a:r>
          </a:p>
        </p:txBody>
      </p:sp>
      <p:sp>
        <p:nvSpPr>
          <p:cNvPr id="3" name="Content Placeholder 2"/>
          <p:cNvSpPr>
            <a:spLocks noGrp="1"/>
          </p:cNvSpPr>
          <p:nvPr>
            <p:ph idx="1"/>
          </p:nvPr>
        </p:nvSpPr>
        <p:spPr>
          <a:xfrm>
            <a:off x="0" y="1143000"/>
            <a:ext cx="6774873" cy="5714999"/>
          </a:xfrm>
        </p:spPr>
        <p:txBody>
          <a:bodyPr>
            <a:normAutofit fontScale="92500" lnSpcReduction="10000"/>
          </a:bodyPr>
          <a:lstStyle/>
          <a:p>
            <a:r>
              <a:rPr lang="en-GB" dirty="0"/>
              <a:t>The move to support Albania was a clear challenge to Soviet influence in Europe. Matters came to ahead at the </a:t>
            </a:r>
            <a:r>
              <a:rPr lang="en-GB" dirty="0">
                <a:solidFill>
                  <a:srgbClr val="FFFF00"/>
                </a:solidFill>
              </a:rPr>
              <a:t>22</a:t>
            </a:r>
            <a:r>
              <a:rPr lang="en-GB" baseline="30000" dirty="0">
                <a:solidFill>
                  <a:srgbClr val="FFFF00"/>
                </a:solidFill>
              </a:rPr>
              <a:t>nd</a:t>
            </a:r>
            <a:r>
              <a:rPr lang="en-GB" dirty="0">
                <a:solidFill>
                  <a:srgbClr val="FFFF00"/>
                </a:solidFill>
              </a:rPr>
              <a:t> Congress of the CPSU</a:t>
            </a:r>
            <a:r>
              <a:rPr lang="en-GB" dirty="0"/>
              <a:t> in Moscow in October 1961.</a:t>
            </a:r>
          </a:p>
          <a:p>
            <a:endParaRPr lang="en-GB" dirty="0"/>
          </a:p>
          <a:p>
            <a:r>
              <a:rPr lang="en-GB" dirty="0"/>
              <a:t>Khrushchev attacked Albania’s leader, </a:t>
            </a:r>
            <a:r>
              <a:rPr lang="en-GB" dirty="0" err="1">
                <a:solidFill>
                  <a:srgbClr val="00B0F0"/>
                </a:solidFill>
              </a:rPr>
              <a:t>Enver</a:t>
            </a:r>
            <a:r>
              <a:rPr lang="en-GB" dirty="0">
                <a:solidFill>
                  <a:srgbClr val="00B0F0"/>
                </a:solidFill>
              </a:rPr>
              <a:t> </a:t>
            </a:r>
            <a:r>
              <a:rPr lang="en-GB" dirty="0" err="1">
                <a:solidFill>
                  <a:srgbClr val="00B0F0"/>
                </a:solidFill>
              </a:rPr>
              <a:t>Hoxha</a:t>
            </a:r>
            <a:r>
              <a:rPr lang="en-GB" dirty="0"/>
              <a:t>, for his Stalinist ways which was also interpreted as an attack on China. In response, </a:t>
            </a:r>
            <a:r>
              <a:rPr lang="en-GB" dirty="0">
                <a:solidFill>
                  <a:srgbClr val="92D050"/>
                </a:solidFill>
              </a:rPr>
              <a:t>Zhou </a:t>
            </a:r>
            <a:r>
              <a:rPr lang="en-GB" dirty="0" err="1">
                <a:solidFill>
                  <a:srgbClr val="92D050"/>
                </a:solidFill>
              </a:rPr>
              <a:t>Enlai</a:t>
            </a:r>
            <a:r>
              <a:rPr lang="en-GB" dirty="0">
                <a:solidFill>
                  <a:srgbClr val="92D050"/>
                </a:solidFill>
              </a:rPr>
              <a:t> </a:t>
            </a:r>
            <a:r>
              <a:rPr lang="en-GB" dirty="0"/>
              <a:t>dramatically staged a rehearsed </a:t>
            </a:r>
            <a:r>
              <a:rPr lang="en-GB" u="sng" dirty="0"/>
              <a:t>walk-out</a:t>
            </a:r>
            <a:r>
              <a:rPr lang="en-GB" dirty="0"/>
              <a:t> of the Congress.</a:t>
            </a:r>
          </a:p>
          <a:p>
            <a:endParaRPr lang="en-GB" dirty="0"/>
          </a:p>
          <a:p>
            <a:r>
              <a:rPr lang="en-GB" dirty="0"/>
              <a:t>This ended diplomatic relations between the two nations. Khrushchev called Mao an ‘</a:t>
            </a:r>
            <a:r>
              <a:rPr lang="en-GB" i="1" dirty="0">
                <a:solidFill>
                  <a:srgbClr val="FFC000"/>
                </a:solidFill>
              </a:rPr>
              <a:t>Asian Hitler</a:t>
            </a:r>
            <a:r>
              <a:rPr lang="en-GB" dirty="0"/>
              <a:t>’ and Mao called Khrushchev ‘</a:t>
            </a:r>
            <a:r>
              <a:rPr lang="en-GB" i="1" dirty="0">
                <a:solidFill>
                  <a:srgbClr val="FF0000"/>
                </a:solidFill>
              </a:rPr>
              <a:t>a redundant old boot</a:t>
            </a:r>
            <a:r>
              <a:rPr lang="en-GB"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873" y="1059555"/>
            <a:ext cx="2172220" cy="281801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873" y="3877570"/>
            <a:ext cx="2172220" cy="2857500"/>
          </a:xfrm>
          <a:prstGeom prst="rect">
            <a:avLst/>
          </a:prstGeom>
          <a:ln>
            <a:noFill/>
          </a:ln>
          <a:effectLst>
            <a:softEdge rad="112500"/>
          </a:effectLst>
        </p:spPr>
      </p:pic>
    </p:spTree>
    <p:extLst>
      <p:ext uri="{BB962C8B-B14F-4D97-AF65-F5344CB8AC3E}">
        <p14:creationId xmlns:p14="http://schemas.microsoft.com/office/powerpoint/2010/main" val="975135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Sino-Soviet Relations in the Cold War</a:t>
            </a:r>
          </a:p>
        </p:txBody>
      </p:sp>
      <p:sp>
        <p:nvSpPr>
          <p:cNvPr id="3" name="Content Placeholder 2"/>
          <p:cNvSpPr>
            <a:spLocks noGrp="1"/>
          </p:cNvSpPr>
          <p:nvPr>
            <p:ph idx="1"/>
          </p:nvPr>
        </p:nvSpPr>
        <p:spPr>
          <a:xfrm>
            <a:off x="0" y="1163782"/>
            <a:ext cx="6961910" cy="5694218"/>
          </a:xfrm>
        </p:spPr>
        <p:txBody>
          <a:bodyPr>
            <a:normAutofit fontScale="92500"/>
          </a:bodyPr>
          <a:lstStyle/>
          <a:p>
            <a:r>
              <a:rPr lang="en-GB" dirty="0"/>
              <a:t>As two Communist nations, you would have expected the USSR and PRC to be allies during the Cold War against American ‘</a:t>
            </a:r>
            <a:r>
              <a:rPr lang="en-GB" dirty="0">
                <a:solidFill>
                  <a:srgbClr val="FFFF00"/>
                </a:solidFill>
              </a:rPr>
              <a:t>imperialism</a:t>
            </a:r>
            <a:r>
              <a:rPr lang="en-GB" dirty="0"/>
              <a:t>’.</a:t>
            </a:r>
          </a:p>
          <a:p>
            <a:endParaRPr lang="en-GB" dirty="0"/>
          </a:p>
          <a:p>
            <a:r>
              <a:rPr lang="en-GB" dirty="0"/>
              <a:t>In the 1950s, both nations formed an </a:t>
            </a:r>
            <a:r>
              <a:rPr lang="en-GB" dirty="0">
                <a:solidFill>
                  <a:srgbClr val="92D050"/>
                </a:solidFill>
              </a:rPr>
              <a:t>alliance </a:t>
            </a:r>
            <a:r>
              <a:rPr lang="en-GB" dirty="0"/>
              <a:t>pledging </a:t>
            </a:r>
            <a:r>
              <a:rPr lang="en-GB" dirty="0">
                <a:solidFill>
                  <a:srgbClr val="00B0F0"/>
                </a:solidFill>
              </a:rPr>
              <a:t>mutual support </a:t>
            </a:r>
            <a:r>
              <a:rPr lang="en-GB" dirty="0"/>
              <a:t>for each other. However the relationship declined in the 1960s, culminating in a brief </a:t>
            </a:r>
            <a:r>
              <a:rPr lang="en-GB" dirty="0">
                <a:solidFill>
                  <a:srgbClr val="FFFF00"/>
                </a:solidFill>
              </a:rPr>
              <a:t>border war </a:t>
            </a:r>
            <a:r>
              <a:rPr lang="en-GB" dirty="0"/>
              <a:t>in 1969. China even sought closer relations with the USA!</a:t>
            </a:r>
          </a:p>
          <a:p>
            <a:endParaRPr lang="en-GB" dirty="0"/>
          </a:p>
          <a:p>
            <a:r>
              <a:rPr lang="en-GB" dirty="0"/>
              <a:t>It wasn’t until the late 1980s when relations began to finally improve again. They key question for historians is </a:t>
            </a:r>
            <a:r>
              <a:rPr lang="en-GB" dirty="0">
                <a:solidFill>
                  <a:srgbClr val="FFC000"/>
                </a:solidFill>
              </a:rPr>
              <a:t>why did the Sino-Soviet relationship break down</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910" y="1080302"/>
            <a:ext cx="2041782" cy="301147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417" y="4154379"/>
            <a:ext cx="1774767" cy="2641023"/>
          </a:xfrm>
          <a:prstGeom prst="rect">
            <a:avLst/>
          </a:prstGeom>
          <a:ln>
            <a:noFill/>
          </a:ln>
          <a:effectLst>
            <a:softEdge rad="112500"/>
          </a:effectLst>
        </p:spPr>
      </p:pic>
    </p:spTree>
    <p:extLst>
      <p:ext uri="{BB962C8B-B14F-4D97-AF65-F5344CB8AC3E}">
        <p14:creationId xmlns:p14="http://schemas.microsoft.com/office/powerpoint/2010/main" val="3560402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Sino-Indian War 1962</a:t>
            </a:r>
          </a:p>
        </p:txBody>
      </p:sp>
      <p:sp>
        <p:nvSpPr>
          <p:cNvPr id="3" name="Content Placeholder 2"/>
          <p:cNvSpPr>
            <a:spLocks noGrp="1"/>
          </p:cNvSpPr>
          <p:nvPr>
            <p:ph idx="1"/>
          </p:nvPr>
        </p:nvSpPr>
        <p:spPr>
          <a:xfrm>
            <a:off x="0" y="1143000"/>
            <a:ext cx="6774873" cy="5714999"/>
          </a:xfrm>
        </p:spPr>
        <p:txBody>
          <a:bodyPr>
            <a:normAutofit/>
          </a:bodyPr>
          <a:lstStyle/>
          <a:p>
            <a:r>
              <a:rPr lang="en-GB" dirty="0"/>
              <a:t>With diplomatic, economic and military relations ended between the two powers, it wasn’t long until the rivalry became hostile.</a:t>
            </a:r>
          </a:p>
          <a:p>
            <a:endParaRPr lang="en-GB" dirty="0"/>
          </a:p>
          <a:p>
            <a:r>
              <a:rPr lang="en-GB" dirty="0"/>
              <a:t>In October 1962, a dispute over the </a:t>
            </a:r>
            <a:r>
              <a:rPr lang="en-GB" dirty="0">
                <a:solidFill>
                  <a:srgbClr val="FFFF00"/>
                </a:solidFill>
              </a:rPr>
              <a:t>Tibetan border</a:t>
            </a:r>
            <a:r>
              <a:rPr lang="en-GB" dirty="0"/>
              <a:t> between India and China broke out into fighting. The war ended in November with China taking disputed areas.</a:t>
            </a:r>
          </a:p>
          <a:p>
            <a:endParaRPr lang="en-GB" dirty="0"/>
          </a:p>
          <a:p>
            <a:r>
              <a:rPr lang="en-GB" dirty="0"/>
              <a:t>Although officially ‘</a:t>
            </a:r>
            <a:r>
              <a:rPr lang="en-GB" dirty="0">
                <a:solidFill>
                  <a:srgbClr val="92D050"/>
                </a:solidFill>
              </a:rPr>
              <a:t>neutral</a:t>
            </a:r>
            <a:r>
              <a:rPr lang="en-GB" dirty="0"/>
              <a:t>’, the USSR had supported India by selling </a:t>
            </a:r>
            <a:r>
              <a:rPr lang="en-GB" dirty="0">
                <a:solidFill>
                  <a:srgbClr val="00B0F0"/>
                </a:solidFill>
              </a:rPr>
              <a:t>MIG fighter jets</a:t>
            </a:r>
            <a:r>
              <a:rPr lang="en-GB" dirty="0"/>
              <a:t>. Mao refused to allow the Soviet negotiator, </a:t>
            </a:r>
            <a:r>
              <a:rPr lang="en-GB" dirty="0">
                <a:solidFill>
                  <a:srgbClr val="FF0000"/>
                </a:solidFill>
              </a:rPr>
              <a:t>Kosygin</a:t>
            </a:r>
            <a:r>
              <a:rPr lang="en-GB" dirty="0"/>
              <a:t>, to mediate the ceasefire.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873" y="83127"/>
            <a:ext cx="2333212" cy="2836718"/>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206" y="3002972"/>
            <a:ext cx="2393111" cy="1746971"/>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206" y="4844760"/>
            <a:ext cx="2409879" cy="1763857"/>
          </a:xfrm>
          <a:prstGeom prst="rect">
            <a:avLst/>
          </a:prstGeom>
          <a:ln>
            <a:noFill/>
          </a:ln>
          <a:effectLst>
            <a:softEdge rad="112500"/>
          </a:effectLst>
        </p:spPr>
      </p:pic>
    </p:spTree>
    <p:extLst>
      <p:ext uri="{BB962C8B-B14F-4D97-AF65-F5344CB8AC3E}">
        <p14:creationId xmlns:p14="http://schemas.microsoft.com/office/powerpoint/2010/main" val="381322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Cuban Missile Crisis 1962</a:t>
            </a:r>
          </a:p>
        </p:txBody>
      </p:sp>
      <p:sp>
        <p:nvSpPr>
          <p:cNvPr id="3" name="Content Placeholder 2"/>
          <p:cNvSpPr>
            <a:spLocks noGrp="1"/>
          </p:cNvSpPr>
          <p:nvPr>
            <p:ph idx="1"/>
          </p:nvPr>
        </p:nvSpPr>
        <p:spPr>
          <a:xfrm>
            <a:off x="0" y="1143000"/>
            <a:ext cx="6774873" cy="5714999"/>
          </a:xfrm>
        </p:spPr>
        <p:txBody>
          <a:bodyPr>
            <a:normAutofit/>
          </a:bodyPr>
          <a:lstStyle/>
          <a:p>
            <a:r>
              <a:rPr lang="en-GB" dirty="0"/>
              <a:t>In the same month, the Cuban Missile Crisis erupted when Soviet ballistic nuclear missiles were spotted by the US on Cuba.</a:t>
            </a:r>
          </a:p>
          <a:p>
            <a:endParaRPr lang="en-GB" dirty="0"/>
          </a:p>
          <a:p>
            <a:r>
              <a:rPr lang="en-GB" dirty="0"/>
              <a:t>After a tense stand-off, Khrushchev backed-down by </a:t>
            </a:r>
            <a:r>
              <a:rPr lang="en-GB" dirty="0">
                <a:solidFill>
                  <a:srgbClr val="FF0000"/>
                </a:solidFill>
              </a:rPr>
              <a:t>removing the missiles</a:t>
            </a:r>
            <a:r>
              <a:rPr lang="en-GB" dirty="0"/>
              <a:t>. Mao took the opportunity to attack the USSR.</a:t>
            </a:r>
          </a:p>
          <a:p>
            <a:endParaRPr lang="en-GB" dirty="0"/>
          </a:p>
          <a:p>
            <a:r>
              <a:rPr lang="en-GB" dirty="0"/>
              <a:t>He attacked the USSR for its ‘</a:t>
            </a:r>
            <a:r>
              <a:rPr lang="en-GB" dirty="0">
                <a:solidFill>
                  <a:srgbClr val="FFFF00"/>
                </a:solidFill>
              </a:rPr>
              <a:t>adventurism</a:t>
            </a:r>
            <a:r>
              <a:rPr lang="en-GB" dirty="0"/>
              <a:t>’ in placing missiles on Cuba and its ‘</a:t>
            </a:r>
            <a:r>
              <a:rPr lang="en-GB" dirty="0">
                <a:solidFill>
                  <a:srgbClr val="00B0F0"/>
                </a:solidFill>
              </a:rPr>
              <a:t>capitulationism</a:t>
            </a:r>
            <a:r>
              <a:rPr lang="en-GB" dirty="0"/>
              <a:t>’ in cowardly backing down. For Mao, this was a further example of the USSR’s inability to lead world communism.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647" y="330530"/>
            <a:ext cx="2369127" cy="1990066"/>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647" y="2320596"/>
            <a:ext cx="2311801" cy="1996024"/>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7045035" y="4463793"/>
            <a:ext cx="1806199" cy="2226453"/>
          </a:xfrm>
          <a:prstGeom prst="rect">
            <a:avLst/>
          </a:prstGeom>
        </p:spPr>
      </p:pic>
    </p:spTree>
    <p:extLst>
      <p:ext uri="{BB962C8B-B14F-4D97-AF65-F5344CB8AC3E}">
        <p14:creationId xmlns:p14="http://schemas.microsoft.com/office/powerpoint/2010/main" val="2509087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Cuban Missile Crisis 1962</a:t>
            </a:r>
          </a:p>
        </p:txBody>
      </p:sp>
      <p:sp>
        <p:nvSpPr>
          <p:cNvPr id="3" name="Content Placeholder 2"/>
          <p:cNvSpPr>
            <a:spLocks noGrp="1"/>
          </p:cNvSpPr>
          <p:nvPr>
            <p:ph idx="1"/>
          </p:nvPr>
        </p:nvSpPr>
        <p:spPr>
          <a:xfrm>
            <a:off x="0" y="1143000"/>
            <a:ext cx="6774873" cy="5714999"/>
          </a:xfrm>
        </p:spPr>
        <p:txBody>
          <a:bodyPr>
            <a:normAutofit/>
          </a:bodyPr>
          <a:lstStyle/>
          <a:p>
            <a:r>
              <a:rPr lang="en-GB" dirty="0"/>
              <a:t>The Cuban Missile Crisis had shown Mao that the USSR was wrong in its revisionist policy of ‘</a:t>
            </a:r>
            <a:r>
              <a:rPr lang="en-GB" dirty="0">
                <a:solidFill>
                  <a:srgbClr val="00B0F0"/>
                </a:solidFill>
              </a:rPr>
              <a:t>peaceful-coexistence</a:t>
            </a:r>
            <a:r>
              <a:rPr lang="en-GB" dirty="0"/>
              <a:t>’. By backing down, the USSR was ‘helping’ the imperialist powers.</a:t>
            </a:r>
          </a:p>
          <a:p>
            <a:endParaRPr lang="en-GB" dirty="0"/>
          </a:p>
          <a:p>
            <a:r>
              <a:rPr lang="en-GB" dirty="0"/>
              <a:t>Khrushchev responded to Mao by stating: ‘</a:t>
            </a:r>
            <a:r>
              <a:rPr lang="en-GB" i="1" dirty="0">
                <a:solidFill>
                  <a:srgbClr val="FFFF00"/>
                </a:solidFill>
              </a:rPr>
              <a:t>We might ask the Chinese: What right have you to decide for us questions involving our very existence and our class struggle? We too want socialism, but we want to win it through class struggle, not by unleashing a world thermonuclear war</a:t>
            </a:r>
            <a:r>
              <a:rPr lang="en-GB"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5574" y="1068965"/>
            <a:ext cx="2253735" cy="185088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873" y="3491345"/>
            <a:ext cx="2244436" cy="3012666"/>
          </a:xfrm>
          <a:prstGeom prst="rect">
            <a:avLst/>
          </a:prstGeom>
          <a:ln>
            <a:noFill/>
          </a:ln>
          <a:effectLst>
            <a:softEdge rad="112500"/>
          </a:effectLst>
        </p:spPr>
      </p:pic>
    </p:spTree>
    <p:extLst>
      <p:ext uri="{BB962C8B-B14F-4D97-AF65-F5344CB8AC3E}">
        <p14:creationId xmlns:p14="http://schemas.microsoft.com/office/powerpoint/2010/main" val="3990612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Nuclear Issue 1963-64</a:t>
            </a:r>
          </a:p>
        </p:txBody>
      </p:sp>
      <p:sp>
        <p:nvSpPr>
          <p:cNvPr id="3" name="Content Placeholder 2"/>
          <p:cNvSpPr>
            <a:spLocks noGrp="1"/>
          </p:cNvSpPr>
          <p:nvPr>
            <p:ph idx="1"/>
          </p:nvPr>
        </p:nvSpPr>
        <p:spPr>
          <a:xfrm>
            <a:off x="1" y="1143000"/>
            <a:ext cx="6359236" cy="5714999"/>
          </a:xfrm>
        </p:spPr>
        <p:txBody>
          <a:bodyPr>
            <a:normAutofit lnSpcReduction="10000"/>
          </a:bodyPr>
          <a:lstStyle/>
          <a:p>
            <a:r>
              <a:rPr lang="en-GB" dirty="0"/>
              <a:t>Ever since the 1950s, Mao was frustrated by the attitude of the USSR in sharing its nuclear weapons.</a:t>
            </a:r>
          </a:p>
          <a:p>
            <a:endParaRPr lang="en-GB" dirty="0"/>
          </a:p>
          <a:p>
            <a:r>
              <a:rPr lang="en-GB" dirty="0"/>
              <a:t>The USSR only agreed to give China a nuclear deterrent if China allowed the </a:t>
            </a:r>
            <a:r>
              <a:rPr lang="en-GB" dirty="0">
                <a:solidFill>
                  <a:srgbClr val="FFFF00"/>
                </a:solidFill>
              </a:rPr>
              <a:t>USSR to control its use</a:t>
            </a:r>
            <a:r>
              <a:rPr lang="en-GB" dirty="0"/>
              <a:t>. This Mao could not agree to. </a:t>
            </a:r>
          </a:p>
          <a:p>
            <a:endParaRPr lang="en-GB" dirty="0"/>
          </a:p>
          <a:p>
            <a:r>
              <a:rPr lang="en-GB" dirty="0"/>
              <a:t>After Soviet nuclear cooperation was withdrawn in 1959, Chinese nuclear physicists managed to </a:t>
            </a:r>
            <a:r>
              <a:rPr lang="en-GB" dirty="0">
                <a:solidFill>
                  <a:srgbClr val="00B0F0"/>
                </a:solidFill>
              </a:rPr>
              <a:t>piece together hundreds of shredded documents </a:t>
            </a:r>
            <a:r>
              <a:rPr lang="en-GB" dirty="0"/>
              <a:t>on nuclear technology!</a:t>
            </a:r>
          </a:p>
        </p:txBody>
      </p:sp>
      <p:pic>
        <p:nvPicPr>
          <p:cNvPr id="4" name="Picture 3"/>
          <p:cNvPicPr>
            <a:picLocks noChangeAspect="1"/>
          </p:cNvPicPr>
          <p:nvPr/>
        </p:nvPicPr>
        <p:blipFill>
          <a:blip r:embed="rId2"/>
          <a:stretch>
            <a:fillRect/>
          </a:stretch>
        </p:blipFill>
        <p:spPr>
          <a:xfrm>
            <a:off x="6574810" y="353291"/>
            <a:ext cx="2394816" cy="282069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061" y="3433762"/>
            <a:ext cx="2743565" cy="3127664"/>
          </a:xfrm>
          <a:prstGeom prst="rect">
            <a:avLst/>
          </a:prstGeom>
          <a:ln>
            <a:noFill/>
          </a:ln>
          <a:effectLst>
            <a:softEdge rad="112500"/>
          </a:effectLst>
        </p:spPr>
      </p:pic>
    </p:spTree>
    <p:extLst>
      <p:ext uri="{BB962C8B-B14F-4D97-AF65-F5344CB8AC3E}">
        <p14:creationId xmlns:p14="http://schemas.microsoft.com/office/powerpoint/2010/main" val="2253612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Nuclear Issue 1963-64</a:t>
            </a:r>
          </a:p>
        </p:txBody>
      </p:sp>
      <p:sp>
        <p:nvSpPr>
          <p:cNvPr id="3" name="Content Placeholder 2"/>
          <p:cNvSpPr>
            <a:spLocks noGrp="1"/>
          </p:cNvSpPr>
          <p:nvPr>
            <p:ph idx="1"/>
          </p:nvPr>
        </p:nvSpPr>
        <p:spPr>
          <a:xfrm>
            <a:off x="1" y="1143000"/>
            <a:ext cx="6360102" cy="5714999"/>
          </a:xfrm>
        </p:spPr>
        <p:txBody>
          <a:bodyPr>
            <a:normAutofit fontScale="92500" lnSpcReduction="10000"/>
          </a:bodyPr>
          <a:lstStyle/>
          <a:p>
            <a:r>
              <a:rPr lang="en-GB" dirty="0"/>
              <a:t>This knowledge enabled China to press ahead with developing its own bomb. However in 1963 the USSR and USA signed the </a:t>
            </a:r>
            <a:r>
              <a:rPr lang="en-GB" dirty="0">
                <a:solidFill>
                  <a:srgbClr val="FFFF00"/>
                </a:solidFill>
              </a:rPr>
              <a:t>Test Ban Treaty </a:t>
            </a:r>
            <a:r>
              <a:rPr lang="en-GB" dirty="0"/>
              <a:t>which suspended the atmospheric testing of nuclear bombs.</a:t>
            </a:r>
          </a:p>
          <a:p>
            <a:endParaRPr lang="en-GB" dirty="0"/>
          </a:p>
          <a:p>
            <a:r>
              <a:rPr lang="en-GB" dirty="0"/>
              <a:t>Mao saw this as another </a:t>
            </a:r>
            <a:r>
              <a:rPr lang="en-GB" dirty="0">
                <a:solidFill>
                  <a:srgbClr val="00B0F0"/>
                </a:solidFill>
              </a:rPr>
              <a:t>betrayal of the USSR</a:t>
            </a:r>
            <a:r>
              <a:rPr lang="en-GB" dirty="0"/>
              <a:t> and an attempt to ensure that China could not develop its own weapons.</a:t>
            </a:r>
          </a:p>
          <a:p>
            <a:endParaRPr lang="en-GB" dirty="0"/>
          </a:p>
          <a:p>
            <a:r>
              <a:rPr lang="en-GB" dirty="0"/>
              <a:t>Despite this, in 1964 China detonated its first atomic bomb. It was now a superpower. The bomb was codenamed ’</a:t>
            </a:r>
            <a:r>
              <a:rPr lang="en-GB" dirty="0">
                <a:solidFill>
                  <a:srgbClr val="FF0000"/>
                </a:solidFill>
              </a:rPr>
              <a:t>59/6</a:t>
            </a:r>
            <a:r>
              <a:rPr lang="en-GB" dirty="0"/>
              <a:t>’ after the year and month that Soviet atomic advisors had been withdrawn!</a:t>
            </a:r>
          </a:p>
          <a:p>
            <a:endParaRPr lang="en-GB" dirty="0"/>
          </a:p>
          <a:p>
            <a:endParaRPr lang="en-GB" dirty="0"/>
          </a:p>
        </p:txBody>
      </p:sp>
      <p:pic>
        <p:nvPicPr>
          <p:cNvPr id="5122" name="Picture 2" descr="http://sedulia.blogs.com/.a/6a00d8341c82d353ef015392c76b41970b-p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938" y="1007917"/>
            <a:ext cx="2791980" cy="1968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4938" y="3280563"/>
            <a:ext cx="2741802" cy="3262745"/>
          </a:xfrm>
          <a:prstGeom prst="rect">
            <a:avLst/>
          </a:prstGeom>
          <a:ln>
            <a:noFill/>
          </a:ln>
          <a:effectLst>
            <a:softEdge rad="112500"/>
          </a:effectLst>
        </p:spPr>
      </p:pic>
    </p:spTree>
    <p:extLst>
      <p:ext uri="{BB962C8B-B14F-4D97-AF65-F5344CB8AC3E}">
        <p14:creationId xmlns:p14="http://schemas.microsoft.com/office/powerpoint/2010/main" val="1946174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Cultural Revolution 1966</a:t>
            </a:r>
          </a:p>
        </p:txBody>
      </p:sp>
      <p:sp>
        <p:nvSpPr>
          <p:cNvPr id="3" name="Content Placeholder 2"/>
          <p:cNvSpPr>
            <a:spLocks noGrp="1"/>
          </p:cNvSpPr>
          <p:nvPr>
            <p:ph idx="1"/>
          </p:nvPr>
        </p:nvSpPr>
        <p:spPr>
          <a:xfrm>
            <a:off x="0" y="1143000"/>
            <a:ext cx="6806045" cy="5714999"/>
          </a:xfrm>
        </p:spPr>
        <p:txBody>
          <a:bodyPr>
            <a:normAutofit/>
          </a:bodyPr>
          <a:lstStyle/>
          <a:p>
            <a:r>
              <a:rPr lang="en-GB" dirty="0"/>
              <a:t>After Khrushchev was forced to stand-down from office in 1964, he was replaced by </a:t>
            </a:r>
            <a:r>
              <a:rPr lang="en-GB" dirty="0">
                <a:solidFill>
                  <a:srgbClr val="FFC000"/>
                </a:solidFill>
              </a:rPr>
              <a:t>Leonid Brezhnev </a:t>
            </a:r>
            <a:r>
              <a:rPr lang="en-GB" dirty="0"/>
              <a:t>who would rule until 1982.</a:t>
            </a:r>
          </a:p>
          <a:p>
            <a:endParaRPr lang="en-GB" dirty="0"/>
          </a:p>
          <a:p>
            <a:r>
              <a:rPr lang="en-GB" dirty="0"/>
              <a:t>Brezhnev continued to try and </a:t>
            </a:r>
            <a:r>
              <a:rPr lang="en-GB" dirty="0">
                <a:solidFill>
                  <a:srgbClr val="00B0F0"/>
                </a:solidFill>
              </a:rPr>
              <a:t>isolate China </a:t>
            </a:r>
            <a:r>
              <a:rPr lang="en-GB" dirty="0"/>
              <a:t>within the worldwide communist movement, accusing it of sending supplies to the USA in Vietnam.</a:t>
            </a:r>
          </a:p>
          <a:p>
            <a:endParaRPr lang="en-GB" dirty="0"/>
          </a:p>
          <a:p>
            <a:r>
              <a:rPr lang="en-GB" dirty="0"/>
              <a:t>During the anarchy of the </a:t>
            </a:r>
            <a:r>
              <a:rPr lang="en-GB" dirty="0">
                <a:solidFill>
                  <a:srgbClr val="FF0000"/>
                </a:solidFill>
              </a:rPr>
              <a:t>Cultural Revolution</a:t>
            </a:r>
            <a:r>
              <a:rPr lang="en-GB" dirty="0"/>
              <a:t>, the USSR argued that it was just another example of China’s ‘</a:t>
            </a:r>
            <a:r>
              <a:rPr lang="en-GB" dirty="0">
                <a:solidFill>
                  <a:srgbClr val="FFFF00"/>
                </a:solidFill>
              </a:rPr>
              <a:t>fanaticism</a:t>
            </a:r>
            <a:r>
              <a:rPr lang="en-GB" dirty="0"/>
              <a:t>’ that threatened to destroy the world.</a:t>
            </a:r>
          </a:p>
        </p:txBody>
      </p:sp>
      <p:pic>
        <p:nvPicPr>
          <p:cNvPr id="7" name="Picture 6"/>
          <p:cNvPicPr>
            <a:picLocks noChangeAspect="1"/>
          </p:cNvPicPr>
          <p:nvPr/>
        </p:nvPicPr>
        <p:blipFill>
          <a:blip r:embed="rId2"/>
          <a:stretch>
            <a:fillRect/>
          </a:stretch>
        </p:blipFill>
        <p:spPr>
          <a:xfrm>
            <a:off x="6927272" y="209116"/>
            <a:ext cx="2095500" cy="3114675"/>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6927272" y="3687252"/>
            <a:ext cx="2095500" cy="2783254"/>
          </a:xfrm>
          <a:prstGeom prst="rect">
            <a:avLst/>
          </a:prstGeom>
          <a:ln>
            <a:noFill/>
          </a:ln>
          <a:effectLst>
            <a:softEdge rad="112500"/>
          </a:effectLst>
        </p:spPr>
      </p:pic>
    </p:spTree>
    <p:extLst>
      <p:ext uri="{BB962C8B-B14F-4D97-AF65-F5344CB8AC3E}">
        <p14:creationId xmlns:p14="http://schemas.microsoft.com/office/powerpoint/2010/main" val="2522714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Sino-Soviet Border War 1969</a:t>
            </a:r>
          </a:p>
        </p:txBody>
      </p:sp>
      <p:sp>
        <p:nvSpPr>
          <p:cNvPr id="3" name="Content Placeholder 2"/>
          <p:cNvSpPr>
            <a:spLocks noGrp="1"/>
          </p:cNvSpPr>
          <p:nvPr>
            <p:ph idx="1"/>
          </p:nvPr>
        </p:nvSpPr>
        <p:spPr>
          <a:xfrm>
            <a:off x="0" y="1143000"/>
            <a:ext cx="6774873" cy="5714999"/>
          </a:xfrm>
        </p:spPr>
        <p:txBody>
          <a:bodyPr>
            <a:normAutofit fontScale="92500" lnSpcReduction="10000"/>
          </a:bodyPr>
          <a:lstStyle/>
          <a:p>
            <a:r>
              <a:rPr lang="en-GB" dirty="0"/>
              <a:t>By the end of the 1960s, the Sino-Soviet relationship had become </a:t>
            </a:r>
            <a:r>
              <a:rPr lang="en-GB" dirty="0">
                <a:solidFill>
                  <a:srgbClr val="FFFF00"/>
                </a:solidFill>
              </a:rPr>
              <a:t>increasingly belligerent</a:t>
            </a:r>
            <a:r>
              <a:rPr lang="en-GB" dirty="0"/>
              <a:t>. Both sides now had nuclear weapons and both continued to criticise each other.</a:t>
            </a:r>
          </a:p>
          <a:p>
            <a:endParaRPr lang="en-GB" dirty="0"/>
          </a:p>
          <a:p>
            <a:r>
              <a:rPr lang="en-GB" dirty="0"/>
              <a:t>In 1967 China developed its first </a:t>
            </a:r>
            <a:r>
              <a:rPr lang="en-GB" dirty="0">
                <a:solidFill>
                  <a:srgbClr val="00B0F0"/>
                </a:solidFill>
              </a:rPr>
              <a:t>hydrogen bomb</a:t>
            </a:r>
            <a:r>
              <a:rPr lang="en-GB" dirty="0"/>
              <a:t> and the USSR became increasingly concerned. The USSR had stationed over </a:t>
            </a:r>
            <a:r>
              <a:rPr lang="en-GB" dirty="0">
                <a:solidFill>
                  <a:srgbClr val="FFC000"/>
                </a:solidFill>
              </a:rPr>
              <a:t>50 divisions </a:t>
            </a:r>
            <a:r>
              <a:rPr lang="en-GB" dirty="0"/>
              <a:t>along its China border.</a:t>
            </a:r>
          </a:p>
          <a:p>
            <a:endParaRPr lang="en-GB" dirty="0"/>
          </a:p>
          <a:p>
            <a:r>
              <a:rPr lang="en-GB" dirty="0"/>
              <a:t>On 2</a:t>
            </a:r>
            <a:r>
              <a:rPr lang="en-GB" baseline="30000" dirty="0"/>
              <a:t>nd</a:t>
            </a:r>
            <a:r>
              <a:rPr lang="en-GB" dirty="0"/>
              <a:t> March 1969 tension boiled over into fighting on the </a:t>
            </a:r>
            <a:r>
              <a:rPr lang="en-GB" dirty="0">
                <a:solidFill>
                  <a:srgbClr val="92D050"/>
                </a:solidFill>
              </a:rPr>
              <a:t>island of </a:t>
            </a:r>
            <a:r>
              <a:rPr lang="en-GB" dirty="0" err="1">
                <a:solidFill>
                  <a:srgbClr val="92D050"/>
                </a:solidFill>
              </a:rPr>
              <a:t>Damansky</a:t>
            </a:r>
            <a:r>
              <a:rPr lang="en-GB" dirty="0">
                <a:solidFill>
                  <a:srgbClr val="92D050"/>
                </a:solidFill>
              </a:rPr>
              <a:t> in the </a:t>
            </a:r>
            <a:r>
              <a:rPr lang="en-GB" dirty="0" err="1">
                <a:solidFill>
                  <a:srgbClr val="92D050"/>
                </a:solidFill>
              </a:rPr>
              <a:t>Ussuri</a:t>
            </a:r>
            <a:r>
              <a:rPr lang="en-GB" dirty="0">
                <a:solidFill>
                  <a:srgbClr val="92D050"/>
                </a:solidFill>
              </a:rPr>
              <a:t> River</a:t>
            </a:r>
            <a:r>
              <a:rPr lang="en-GB" dirty="0"/>
              <a:t>. The fighting intensified throughout the summer.</a:t>
            </a:r>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682" y="145040"/>
            <a:ext cx="2359017" cy="33151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612" y="3594690"/>
            <a:ext cx="2599087" cy="3128792"/>
          </a:xfrm>
          <a:prstGeom prst="rect">
            <a:avLst/>
          </a:prstGeom>
          <a:ln>
            <a:noFill/>
          </a:ln>
          <a:effectLst>
            <a:softEdge rad="112500"/>
          </a:effectLst>
        </p:spPr>
      </p:pic>
    </p:spTree>
    <p:extLst>
      <p:ext uri="{BB962C8B-B14F-4D97-AF65-F5344CB8AC3E}">
        <p14:creationId xmlns:p14="http://schemas.microsoft.com/office/powerpoint/2010/main" val="1940604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Sino-Soviet Border War 1969</a:t>
            </a:r>
          </a:p>
        </p:txBody>
      </p:sp>
      <p:sp>
        <p:nvSpPr>
          <p:cNvPr id="3" name="Content Placeholder 2"/>
          <p:cNvSpPr>
            <a:spLocks noGrp="1"/>
          </p:cNvSpPr>
          <p:nvPr>
            <p:ph idx="1"/>
          </p:nvPr>
        </p:nvSpPr>
        <p:spPr>
          <a:xfrm>
            <a:off x="1" y="1143000"/>
            <a:ext cx="6587836" cy="5714999"/>
          </a:xfrm>
        </p:spPr>
        <p:txBody>
          <a:bodyPr>
            <a:normAutofit/>
          </a:bodyPr>
          <a:lstStyle/>
          <a:p>
            <a:r>
              <a:rPr lang="en-GB" dirty="0"/>
              <a:t>Mao ordered that tunnels be dug and preparations made for </a:t>
            </a:r>
            <a:r>
              <a:rPr lang="en-GB" dirty="0">
                <a:solidFill>
                  <a:srgbClr val="92D050"/>
                </a:solidFill>
              </a:rPr>
              <a:t>nuclear war</a:t>
            </a:r>
            <a:r>
              <a:rPr lang="en-GB" dirty="0"/>
              <a:t>. Both sides </a:t>
            </a:r>
            <a:r>
              <a:rPr lang="en-GB" dirty="0">
                <a:solidFill>
                  <a:srgbClr val="FFFF00"/>
                </a:solidFill>
              </a:rPr>
              <a:t>realigned their nuclear missiles </a:t>
            </a:r>
            <a:r>
              <a:rPr lang="en-GB" dirty="0"/>
              <a:t>to face each other.</a:t>
            </a:r>
          </a:p>
          <a:p>
            <a:endParaRPr lang="en-GB" dirty="0"/>
          </a:p>
          <a:p>
            <a:r>
              <a:rPr lang="en-GB" dirty="0"/>
              <a:t>The USSR even secretly asked the USA what the US would do in the event of a Soviet nuclear attack on China!</a:t>
            </a:r>
          </a:p>
          <a:p>
            <a:endParaRPr lang="en-GB" dirty="0"/>
          </a:p>
          <a:p>
            <a:r>
              <a:rPr lang="en-GB" dirty="0"/>
              <a:t>The conflict marked the </a:t>
            </a:r>
            <a:r>
              <a:rPr lang="en-GB" dirty="0">
                <a:solidFill>
                  <a:srgbClr val="00B0F0"/>
                </a:solidFill>
              </a:rPr>
              <a:t>lowest point in relations</a:t>
            </a:r>
            <a:r>
              <a:rPr lang="en-GB" dirty="0"/>
              <a:t>. It forced China to consider </a:t>
            </a:r>
            <a:r>
              <a:rPr lang="en-GB" dirty="0">
                <a:solidFill>
                  <a:srgbClr val="FFC000"/>
                </a:solidFill>
              </a:rPr>
              <a:t>better relations with the USA </a:t>
            </a:r>
            <a:r>
              <a:rPr lang="en-GB" dirty="0"/>
              <a:t>as a way to offset the Soviet threat.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890" y="2647652"/>
            <a:ext cx="2691822" cy="215345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837" y="430213"/>
            <a:ext cx="2430875" cy="179070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890" y="5108830"/>
            <a:ext cx="2638815" cy="1483014"/>
          </a:xfrm>
          <a:prstGeom prst="rect">
            <a:avLst/>
          </a:prstGeom>
          <a:ln>
            <a:noFill/>
          </a:ln>
          <a:effectLst>
            <a:softEdge rad="112500"/>
          </a:effectLst>
        </p:spPr>
      </p:pic>
    </p:spTree>
    <p:extLst>
      <p:ext uri="{BB962C8B-B14F-4D97-AF65-F5344CB8AC3E}">
        <p14:creationId xmlns:p14="http://schemas.microsoft.com/office/powerpoint/2010/main" val="1640656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Vietnam War</a:t>
            </a:r>
          </a:p>
        </p:txBody>
      </p:sp>
      <p:sp>
        <p:nvSpPr>
          <p:cNvPr id="3" name="Content Placeholder 2"/>
          <p:cNvSpPr>
            <a:spLocks noGrp="1"/>
          </p:cNvSpPr>
          <p:nvPr>
            <p:ph idx="1"/>
          </p:nvPr>
        </p:nvSpPr>
        <p:spPr>
          <a:xfrm>
            <a:off x="1" y="1143000"/>
            <a:ext cx="6224154" cy="5714999"/>
          </a:xfrm>
        </p:spPr>
        <p:txBody>
          <a:bodyPr>
            <a:normAutofit lnSpcReduction="10000"/>
          </a:bodyPr>
          <a:lstStyle/>
          <a:p>
            <a:r>
              <a:rPr lang="en-GB" dirty="0"/>
              <a:t>Another source of tension between the two nations occurred during the Vietnam War which ended in 1975.</a:t>
            </a:r>
          </a:p>
          <a:p>
            <a:endParaRPr lang="en-GB" dirty="0"/>
          </a:p>
          <a:p>
            <a:r>
              <a:rPr lang="en-GB" dirty="0"/>
              <a:t>Both sides tried to win support and influence over the </a:t>
            </a:r>
            <a:r>
              <a:rPr lang="en-GB" dirty="0">
                <a:solidFill>
                  <a:srgbClr val="FFC000"/>
                </a:solidFill>
              </a:rPr>
              <a:t>Vietminh</a:t>
            </a:r>
            <a:r>
              <a:rPr lang="en-GB" dirty="0"/>
              <a:t>. This would give either side influence in the world as the main ‘</a:t>
            </a:r>
            <a:r>
              <a:rPr lang="en-GB" dirty="0">
                <a:solidFill>
                  <a:srgbClr val="00B0F0"/>
                </a:solidFill>
              </a:rPr>
              <a:t>champion</a:t>
            </a:r>
            <a:r>
              <a:rPr lang="en-GB" dirty="0"/>
              <a:t>’ against US imperialism.</a:t>
            </a:r>
          </a:p>
          <a:p>
            <a:endParaRPr lang="en-GB" dirty="0"/>
          </a:p>
          <a:p>
            <a:r>
              <a:rPr lang="en-GB" dirty="0"/>
              <a:t>The USSR gained the most influence after supplying North Vietnam with </a:t>
            </a:r>
            <a:r>
              <a:rPr lang="en-GB" dirty="0">
                <a:solidFill>
                  <a:srgbClr val="92D050"/>
                </a:solidFill>
              </a:rPr>
              <a:t>military equipment</a:t>
            </a:r>
            <a:r>
              <a:rPr lang="en-GB" dirty="0"/>
              <a:t>. In 1978 the USSR signed a </a:t>
            </a:r>
            <a:r>
              <a:rPr lang="en-GB" dirty="0">
                <a:solidFill>
                  <a:srgbClr val="FFFF00"/>
                </a:solidFill>
              </a:rPr>
              <a:t>military alliance with Vietnam</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27" y="187037"/>
            <a:ext cx="2579814" cy="433300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832" y="4707083"/>
            <a:ext cx="3009900" cy="1514475"/>
          </a:xfrm>
          <a:prstGeom prst="rect">
            <a:avLst/>
          </a:prstGeom>
          <a:ln>
            <a:noFill/>
          </a:ln>
          <a:effectLst>
            <a:softEdge rad="112500"/>
          </a:effectLst>
        </p:spPr>
      </p:pic>
    </p:spTree>
    <p:extLst>
      <p:ext uri="{BB962C8B-B14F-4D97-AF65-F5344CB8AC3E}">
        <p14:creationId xmlns:p14="http://schemas.microsoft.com/office/powerpoint/2010/main" val="3599974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Chinese support for Cambodia 1975</a:t>
            </a:r>
          </a:p>
        </p:txBody>
      </p:sp>
      <p:sp>
        <p:nvSpPr>
          <p:cNvPr id="3" name="Content Placeholder 2"/>
          <p:cNvSpPr>
            <a:spLocks noGrp="1"/>
          </p:cNvSpPr>
          <p:nvPr>
            <p:ph idx="1"/>
          </p:nvPr>
        </p:nvSpPr>
        <p:spPr>
          <a:xfrm>
            <a:off x="0" y="1143000"/>
            <a:ext cx="6774873" cy="5714999"/>
          </a:xfrm>
        </p:spPr>
        <p:txBody>
          <a:bodyPr>
            <a:normAutofit fontScale="92500"/>
          </a:bodyPr>
          <a:lstStyle/>
          <a:p>
            <a:r>
              <a:rPr lang="en-GB" dirty="0"/>
              <a:t>China attempted to make up for this strategic defeat by forming a closer relationship with </a:t>
            </a:r>
            <a:r>
              <a:rPr lang="en-GB" dirty="0">
                <a:solidFill>
                  <a:srgbClr val="FFFF00"/>
                </a:solidFill>
              </a:rPr>
              <a:t>Pol Pot’s Khmer Rouge party in Cambodia</a:t>
            </a:r>
            <a:r>
              <a:rPr lang="en-GB" dirty="0"/>
              <a:t>.</a:t>
            </a:r>
          </a:p>
          <a:p>
            <a:endParaRPr lang="en-GB" dirty="0"/>
          </a:p>
          <a:p>
            <a:r>
              <a:rPr lang="en-GB" dirty="0"/>
              <a:t>The Khmer Rouge were a ‘</a:t>
            </a:r>
            <a:r>
              <a:rPr lang="en-GB" dirty="0">
                <a:solidFill>
                  <a:srgbClr val="FF0000"/>
                </a:solidFill>
              </a:rPr>
              <a:t>Maoist</a:t>
            </a:r>
            <a:r>
              <a:rPr lang="en-GB" dirty="0"/>
              <a:t>’ party supported by the PRC. Between 1975-79 the regime murdered over </a:t>
            </a:r>
            <a:r>
              <a:rPr lang="en-GB" dirty="0">
                <a:solidFill>
                  <a:srgbClr val="92D050"/>
                </a:solidFill>
              </a:rPr>
              <a:t>2.5 million people</a:t>
            </a:r>
            <a:r>
              <a:rPr lang="en-GB" dirty="0"/>
              <a:t>. China didn’t seem to mind.</a:t>
            </a:r>
          </a:p>
          <a:p>
            <a:endParaRPr lang="en-GB" dirty="0"/>
          </a:p>
          <a:p>
            <a:r>
              <a:rPr lang="en-GB" dirty="0"/>
              <a:t>In December 1978, the USSR-backed Vietnam </a:t>
            </a:r>
            <a:r>
              <a:rPr lang="en-GB" dirty="0">
                <a:solidFill>
                  <a:srgbClr val="FFC000"/>
                </a:solidFill>
              </a:rPr>
              <a:t>invaded Cambodia </a:t>
            </a:r>
            <a:r>
              <a:rPr lang="en-GB" dirty="0"/>
              <a:t>stating ‘</a:t>
            </a:r>
            <a:r>
              <a:rPr lang="en-GB" dirty="0">
                <a:solidFill>
                  <a:srgbClr val="00B0F0"/>
                </a:solidFill>
              </a:rPr>
              <a:t>regime change</a:t>
            </a:r>
            <a:r>
              <a:rPr lang="en-GB" dirty="0"/>
              <a:t>’ as its aim. Vietnam expelled all Chinese people. In return, China called the invasion ‘</a:t>
            </a:r>
            <a:r>
              <a:rPr lang="en-GB" dirty="0">
                <a:solidFill>
                  <a:srgbClr val="FFFF00"/>
                </a:solidFill>
              </a:rPr>
              <a:t>Soviet expansionism</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873" y="1143000"/>
            <a:ext cx="2280805" cy="304107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93" y="4434970"/>
            <a:ext cx="2019165" cy="2172132"/>
          </a:xfrm>
          <a:prstGeom prst="rect">
            <a:avLst/>
          </a:prstGeom>
        </p:spPr>
      </p:pic>
    </p:spTree>
    <p:extLst>
      <p:ext uri="{BB962C8B-B14F-4D97-AF65-F5344CB8AC3E}">
        <p14:creationId xmlns:p14="http://schemas.microsoft.com/office/powerpoint/2010/main" val="34185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Reasons for the Breakdown in Relations</a:t>
            </a:r>
          </a:p>
        </p:txBody>
      </p:sp>
      <p:sp>
        <p:nvSpPr>
          <p:cNvPr id="3" name="Content Placeholder 2"/>
          <p:cNvSpPr>
            <a:spLocks noGrp="1"/>
          </p:cNvSpPr>
          <p:nvPr>
            <p:ph idx="1"/>
          </p:nvPr>
        </p:nvSpPr>
        <p:spPr>
          <a:xfrm>
            <a:off x="-1" y="1163782"/>
            <a:ext cx="9144001" cy="5694218"/>
          </a:xfrm>
        </p:spPr>
        <p:txBody>
          <a:bodyPr>
            <a:normAutofit fontScale="77500" lnSpcReduction="20000"/>
          </a:bodyPr>
          <a:lstStyle/>
          <a:p>
            <a:r>
              <a:rPr lang="en-GB" b="1" u="sng" dirty="0">
                <a:solidFill>
                  <a:srgbClr val="FFC000"/>
                </a:solidFill>
              </a:rPr>
              <a:t>Historical Differences</a:t>
            </a:r>
            <a:r>
              <a:rPr lang="en-GB" dirty="0"/>
              <a:t> – Russia had seized Chinese territory in 19</a:t>
            </a:r>
            <a:r>
              <a:rPr lang="en-GB" baseline="30000" dirty="0"/>
              <a:t>th</a:t>
            </a:r>
            <a:r>
              <a:rPr lang="en-GB" dirty="0"/>
              <a:t> century, Bolsheviks seized Outer Mongolia in 1920s, Manchuria stripped of $2 billion in equipment after WW2, USSR had supported KMT in 1920s/30s.</a:t>
            </a:r>
          </a:p>
          <a:p>
            <a:endParaRPr lang="en-GB" dirty="0"/>
          </a:p>
          <a:p>
            <a:r>
              <a:rPr lang="en-GB" b="1" u="sng" dirty="0">
                <a:solidFill>
                  <a:srgbClr val="00B0F0"/>
                </a:solidFill>
              </a:rPr>
              <a:t>Ideological Differences</a:t>
            </a:r>
            <a:r>
              <a:rPr lang="en-GB" dirty="0"/>
              <a:t> – Mao and Stalin differed over interpretation of Marxist revolution, Stalin opposed Mao’s rise in CCP, argued over ‘continuing revolution’.</a:t>
            </a:r>
          </a:p>
          <a:p>
            <a:endParaRPr lang="en-GB" dirty="0"/>
          </a:p>
          <a:p>
            <a:r>
              <a:rPr lang="en-GB" b="1" u="sng" dirty="0">
                <a:solidFill>
                  <a:srgbClr val="92D050"/>
                </a:solidFill>
              </a:rPr>
              <a:t>Political Differences</a:t>
            </a:r>
            <a:r>
              <a:rPr lang="en-GB" dirty="0"/>
              <a:t> - Mao opposed Khrushchev’s ‘peaceful co-existence’ policy, sought independence from Moscow, USSR only gave conditional support during Korean War, both sought leadership of international Communist movement.</a:t>
            </a:r>
          </a:p>
          <a:p>
            <a:endParaRPr lang="en-GB" dirty="0"/>
          </a:p>
          <a:p>
            <a:r>
              <a:rPr lang="en-GB" b="1" u="sng" dirty="0">
                <a:solidFill>
                  <a:srgbClr val="FF0000"/>
                </a:solidFill>
              </a:rPr>
              <a:t>Economic Differences</a:t>
            </a:r>
            <a:r>
              <a:rPr lang="en-GB" dirty="0"/>
              <a:t> – Argued over how to develop Chinese economy, Great Leap Forward failure, China had to pay for aid</a:t>
            </a:r>
          </a:p>
          <a:p>
            <a:endParaRPr lang="en-GB" dirty="0"/>
          </a:p>
          <a:p>
            <a:r>
              <a:rPr lang="en-GB" b="1" u="sng" dirty="0">
                <a:solidFill>
                  <a:srgbClr val="FFFF00"/>
                </a:solidFill>
              </a:rPr>
              <a:t>Military Differences</a:t>
            </a:r>
            <a:r>
              <a:rPr lang="en-GB" dirty="0"/>
              <a:t> – USSR was reluctant to give China military aid and nuclear technology, China suspicious of this.</a:t>
            </a:r>
          </a:p>
          <a:p>
            <a:endParaRPr lang="en-GB" dirty="0"/>
          </a:p>
          <a:p>
            <a:endParaRPr lang="en-GB" dirty="0"/>
          </a:p>
          <a:p>
            <a:endParaRPr lang="en-GB" dirty="0"/>
          </a:p>
        </p:txBody>
      </p:sp>
    </p:spTree>
    <p:extLst>
      <p:ext uri="{BB962C8B-B14F-4D97-AF65-F5344CB8AC3E}">
        <p14:creationId xmlns:p14="http://schemas.microsoft.com/office/powerpoint/2010/main" val="2801873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Chinese Invasion of Vietnam 1979</a:t>
            </a:r>
          </a:p>
        </p:txBody>
      </p:sp>
      <p:sp>
        <p:nvSpPr>
          <p:cNvPr id="3" name="Content Placeholder 2"/>
          <p:cNvSpPr>
            <a:spLocks noGrp="1"/>
          </p:cNvSpPr>
          <p:nvPr>
            <p:ph idx="1"/>
          </p:nvPr>
        </p:nvSpPr>
        <p:spPr>
          <a:xfrm>
            <a:off x="0" y="1143000"/>
            <a:ext cx="6596549" cy="5714999"/>
          </a:xfrm>
        </p:spPr>
        <p:txBody>
          <a:bodyPr>
            <a:normAutofit fontScale="92500"/>
          </a:bodyPr>
          <a:lstStyle/>
          <a:p>
            <a:r>
              <a:rPr lang="en-GB" dirty="0"/>
              <a:t>In response to the overthrow of its pro-Chinese puppet state in Cambodia, China </a:t>
            </a:r>
            <a:r>
              <a:rPr lang="en-GB" dirty="0">
                <a:solidFill>
                  <a:srgbClr val="FFFF00"/>
                </a:solidFill>
              </a:rPr>
              <a:t>launched an invasion of Vietnam </a:t>
            </a:r>
            <a:r>
              <a:rPr lang="en-GB" dirty="0"/>
              <a:t>on 17</a:t>
            </a:r>
            <a:r>
              <a:rPr lang="en-GB" baseline="30000" dirty="0"/>
              <a:t>th</a:t>
            </a:r>
            <a:r>
              <a:rPr lang="en-GB" dirty="0"/>
              <a:t> February 1979 in order to protect Cambodia.</a:t>
            </a:r>
          </a:p>
          <a:p>
            <a:endParaRPr lang="en-GB" dirty="0"/>
          </a:p>
          <a:p>
            <a:r>
              <a:rPr lang="en-GB" dirty="0"/>
              <a:t>At the United Nations, both sides declared the other was the aggressor and the USSR declared its intervention was on ‘</a:t>
            </a:r>
            <a:r>
              <a:rPr lang="en-GB" dirty="0">
                <a:solidFill>
                  <a:srgbClr val="92D050"/>
                </a:solidFill>
              </a:rPr>
              <a:t>humanitarian grounds</a:t>
            </a:r>
            <a:r>
              <a:rPr lang="en-GB" dirty="0"/>
              <a:t>’.</a:t>
            </a:r>
          </a:p>
          <a:p>
            <a:endParaRPr lang="en-GB" dirty="0"/>
          </a:p>
          <a:p>
            <a:r>
              <a:rPr lang="en-GB" dirty="0"/>
              <a:t>The PLA was </a:t>
            </a:r>
            <a:r>
              <a:rPr lang="en-GB" dirty="0">
                <a:solidFill>
                  <a:srgbClr val="00B0F0"/>
                </a:solidFill>
              </a:rPr>
              <a:t>forced to withdraw under heavy casualties </a:t>
            </a:r>
            <a:r>
              <a:rPr lang="en-GB" dirty="0"/>
              <a:t>after months of fighting. It was a major propaganda defeat for China.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2755" y="1107354"/>
            <a:ext cx="2546926" cy="1993766"/>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549" y="3188781"/>
            <a:ext cx="2258813" cy="2039385"/>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755" y="5427842"/>
            <a:ext cx="2546926" cy="1178466"/>
          </a:xfrm>
          <a:prstGeom prst="rect">
            <a:avLst/>
          </a:prstGeom>
          <a:ln>
            <a:noFill/>
          </a:ln>
          <a:effectLst>
            <a:softEdge rad="112500"/>
          </a:effectLst>
        </p:spPr>
      </p:pic>
    </p:spTree>
    <p:extLst>
      <p:ext uri="{BB962C8B-B14F-4D97-AF65-F5344CB8AC3E}">
        <p14:creationId xmlns:p14="http://schemas.microsoft.com/office/powerpoint/2010/main" val="3492642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The Invasion of Afghanistan 1979</a:t>
            </a:r>
          </a:p>
        </p:txBody>
      </p:sp>
      <p:sp>
        <p:nvSpPr>
          <p:cNvPr id="3" name="Content Placeholder 2"/>
          <p:cNvSpPr>
            <a:spLocks noGrp="1"/>
          </p:cNvSpPr>
          <p:nvPr>
            <p:ph idx="1"/>
          </p:nvPr>
        </p:nvSpPr>
        <p:spPr>
          <a:xfrm>
            <a:off x="0" y="1143000"/>
            <a:ext cx="5652655" cy="5714999"/>
          </a:xfrm>
        </p:spPr>
        <p:txBody>
          <a:bodyPr>
            <a:normAutofit/>
          </a:bodyPr>
          <a:lstStyle/>
          <a:p>
            <a:r>
              <a:rPr lang="en-GB" dirty="0"/>
              <a:t>In 1979 the USSR had invaded Afghanistan to prop-up its influence in the area. China responded by sending supplies to </a:t>
            </a:r>
            <a:r>
              <a:rPr lang="en-GB" dirty="0">
                <a:solidFill>
                  <a:srgbClr val="FFFF00"/>
                </a:solidFill>
              </a:rPr>
              <a:t>Mujahideen fighters</a:t>
            </a:r>
            <a:r>
              <a:rPr lang="en-GB" dirty="0"/>
              <a:t> who were resisting the Soviet invasion.</a:t>
            </a:r>
          </a:p>
          <a:p>
            <a:endParaRPr lang="en-GB" dirty="0"/>
          </a:p>
          <a:p>
            <a:r>
              <a:rPr lang="en-GB" dirty="0"/>
              <a:t>Despite the fact that Mao had died in 1976 and was replaced by the more moderate </a:t>
            </a:r>
            <a:r>
              <a:rPr lang="en-GB" dirty="0">
                <a:solidFill>
                  <a:srgbClr val="00B0F0"/>
                </a:solidFill>
              </a:rPr>
              <a:t>Deng Xiaoping</a:t>
            </a:r>
            <a:r>
              <a:rPr lang="en-GB" dirty="0"/>
              <a:t>, fears over Soviet encirclement of China prevented any moves towards a better relationship.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136" y="1143000"/>
            <a:ext cx="3496341" cy="232756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397" y="4000499"/>
            <a:ext cx="3207338" cy="2293793"/>
          </a:xfrm>
          <a:prstGeom prst="rect">
            <a:avLst/>
          </a:prstGeom>
          <a:ln>
            <a:noFill/>
          </a:ln>
          <a:effectLst>
            <a:softEdge rad="112500"/>
          </a:effectLst>
        </p:spPr>
      </p:pic>
    </p:spTree>
    <p:extLst>
      <p:ext uri="{BB962C8B-B14F-4D97-AF65-F5344CB8AC3E}">
        <p14:creationId xmlns:p14="http://schemas.microsoft.com/office/powerpoint/2010/main" val="2143601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Sino-Soviet Détente 1985</a:t>
            </a:r>
          </a:p>
        </p:txBody>
      </p:sp>
      <p:sp>
        <p:nvSpPr>
          <p:cNvPr id="3" name="Content Placeholder 2"/>
          <p:cNvSpPr>
            <a:spLocks noGrp="1"/>
          </p:cNvSpPr>
          <p:nvPr>
            <p:ph idx="1"/>
          </p:nvPr>
        </p:nvSpPr>
        <p:spPr>
          <a:xfrm>
            <a:off x="0" y="1143000"/>
            <a:ext cx="5652655" cy="5714999"/>
          </a:xfrm>
        </p:spPr>
        <p:txBody>
          <a:bodyPr>
            <a:normAutofit fontScale="92500" lnSpcReduction="10000"/>
          </a:bodyPr>
          <a:lstStyle/>
          <a:p>
            <a:r>
              <a:rPr lang="en-GB" dirty="0"/>
              <a:t>By 1985, new Soviet leader </a:t>
            </a:r>
            <a:r>
              <a:rPr lang="en-GB" dirty="0">
                <a:solidFill>
                  <a:srgbClr val="FFFF00"/>
                </a:solidFill>
              </a:rPr>
              <a:t>Mikhail Gorbachev </a:t>
            </a:r>
            <a:r>
              <a:rPr lang="en-GB" dirty="0"/>
              <a:t>had come to power, promising to reform the USSR and end to occupation of Afghanistan.</a:t>
            </a:r>
          </a:p>
          <a:p>
            <a:endParaRPr lang="en-GB" dirty="0"/>
          </a:p>
          <a:p>
            <a:r>
              <a:rPr lang="en-GB" dirty="0"/>
              <a:t>Gorbachev’s policies led to new negotiations with China. In 1986 </a:t>
            </a:r>
            <a:r>
              <a:rPr lang="en-GB" dirty="0">
                <a:solidFill>
                  <a:srgbClr val="00B0F0"/>
                </a:solidFill>
              </a:rPr>
              <a:t>trade agreements</a:t>
            </a:r>
            <a:r>
              <a:rPr lang="en-GB" dirty="0"/>
              <a:t> were signed and in May 1988 a </a:t>
            </a:r>
            <a:r>
              <a:rPr lang="en-GB" dirty="0">
                <a:solidFill>
                  <a:srgbClr val="FFC000"/>
                </a:solidFill>
              </a:rPr>
              <a:t>cultural exchange agreement </a:t>
            </a:r>
            <a:r>
              <a:rPr lang="en-GB" dirty="0"/>
              <a:t>was completed.</a:t>
            </a:r>
          </a:p>
          <a:p>
            <a:endParaRPr lang="en-GB" dirty="0"/>
          </a:p>
          <a:p>
            <a:r>
              <a:rPr lang="en-GB" dirty="0"/>
              <a:t>Gorbachev was finally </a:t>
            </a:r>
            <a:r>
              <a:rPr lang="en-GB" dirty="0">
                <a:solidFill>
                  <a:srgbClr val="92D050"/>
                </a:solidFill>
              </a:rPr>
              <a:t>invited to Beijing</a:t>
            </a:r>
            <a:r>
              <a:rPr lang="en-GB" dirty="0"/>
              <a:t> in 1989 after announcing the withdraw of Soviet troops from Afghanistan.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79" y="270163"/>
            <a:ext cx="2852094" cy="4167444"/>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654" y="3553689"/>
            <a:ext cx="2556163" cy="3131593"/>
          </a:xfrm>
          <a:prstGeom prst="rect">
            <a:avLst/>
          </a:prstGeom>
          <a:ln>
            <a:noFill/>
          </a:ln>
          <a:effectLst>
            <a:softEdge rad="112500"/>
          </a:effectLst>
        </p:spPr>
      </p:pic>
    </p:spTree>
    <p:extLst>
      <p:ext uri="{BB962C8B-B14F-4D97-AF65-F5344CB8AC3E}">
        <p14:creationId xmlns:p14="http://schemas.microsoft.com/office/powerpoint/2010/main" val="3202156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9144000" cy="1325563"/>
          </a:xfrm>
        </p:spPr>
        <p:txBody>
          <a:bodyPr/>
          <a:lstStyle/>
          <a:p>
            <a:r>
              <a:rPr lang="en-GB" b="1" u="sng" dirty="0"/>
              <a:t>Tiananmen Square Massacre 1989</a:t>
            </a:r>
          </a:p>
        </p:txBody>
      </p:sp>
      <p:sp>
        <p:nvSpPr>
          <p:cNvPr id="3" name="Content Placeholder 2"/>
          <p:cNvSpPr>
            <a:spLocks noGrp="1"/>
          </p:cNvSpPr>
          <p:nvPr>
            <p:ph idx="1"/>
          </p:nvPr>
        </p:nvSpPr>
        <p:spPr>
          <a:xfrm>
            <a:off x="1" y="1143000"/>
            <a:ext cx="5999596" cy="5714999"/>
          </a:xfrm>
        </p:spPr>
        <p:txBody>
          <a:bodyPr>
            <a:normAutofit fontScale="92500" lnSpcReduction="20000"/>
          </a:bodyPr>
          <a:lstStyle/>
          <a:p>
            <a:r>
              <a:rPr lang="en-GB" dirty="0"/>
              <a:t>Since 1985, Sino-Soviet relations had improved as both nations had embarked on </a:t>
            </a:r>
            <a:r>
              <a:rPr lang="en-GB" dirty="0">
                <a:solidFill>
                  <a:srgbClr val="92D050"/>
                </a:solidFill>
              </a:rPr>
              <a:t>government reforms</a:t>
            </a:r>
            <a:r>
              <a:rPr lang="en-GB" dirty="0"/>
              <a:t> and both wished to end hostilities.</a:t>
            </a:r>
          </a:p>
          <a:p>
            <a:endParaRPr lang="en-GB" dirty="0"/>
          </a:p>
          <a:p>
            <a:r>
              <a:rPr lang="en-GB" dirty="0"/>
              <a:t>Gorbachev’s policies of ‘</a:t>
            </a:r>
            <a:r>
              <a:rPr lang="en-GB" dirty="0">
                <a:solidFill>
                  <a:srgbClr val="FFFF00"/>
                </a:solidFill>
              </a:rPr>
              <a:t>Perestroika</a:t>
            </a:r>
            <a:r>
              <a:rPr lang="en-GB" dirty="0"/>
              <a:t>’ (economic restructuring) and ‘</a:t>
            </a:r>
            <a:r>
              <a:rPr lang="en-GB" dirty="0">
                <a:solidFill>
                  <a:srgbClr val="00B0F0"/>
                </a:solidFill>
              </a:rPr>
              <a:t>Glasnost</a:t>
            </a:r>
            <a:r>
              <a:rPr lang="en-GB" dirty="0"/>
              <a:t>’ (political freedom) unleashed forces within the USSR that led to its eventual collapse in 1991.</a:t>
            </a:r>
          </a:p>
          <a:p>
            <a:endParaRPr lang="en-GB" dirty="0"/>
          </a:p>
          <a:p>
            <a:r>
              <a:rPr lang="en-GB" dirty="0"/>
              <a:t>Deng Xiaoping’s ‘</a:t>
            </a:r>
            <a:r>
              <a:rPr lang="en-GB" dirty="0">
                <a:solidFill>
                  <a:srgbClr val="FF0000"/>
                </a:solidFill>
              </a:rPr>
              <a:t>four modernisations</a:t>
            </a:r>
            <a:r>
              <a:rPr lang="en-GB" dirty="0"/>
              <a:t>’ sought to introduce state-controlled capitalism into China. However the violent crushing of the Tiananmen Square protests showed that China was unwilling to allow ‘</a:t>
            </a:r>
            <a:r>
              <a:rPr lang="en-GB" dirty="0">
                <a:solidFill>
                  <a:srgbClr val="FFC000"/>
                </a:solidFill>
              </a:rPr>
              <a:t>democratic reform</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591" y="1143000"/>
            <a:ext cx="2778414" cy="277841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646" y="4331349"/>
            <a:ext cx="2974305" cy="2116714"/>
          </a:xfrm>
          <a:prstGeom prst="rect">
            <a:avLst/>
          </a:prstGeom>
          <a:ln>
            <a:noFill/>
          </a:ln>
          <a:effectLst>
            <a:softEdge rad="112500"/>
          </a:effectLst>
        </p:spPr>
      </p:pic>
    </p:spTree>
    <p:extLst>
      <p:ext uri="{BB962C8B-B14F-4D97-AF65-F5344CB8AC3E}">
        <p14:creationId xmlns:p14="http://schemas.microsoft.com/office/powerpoint/2010/main" val="3913473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9144000" cy="1325563"/>
          </a:xfrm>
        </p:spPr>
        <p:txBody>
          <a:bodyPr/>
          <a:lstStyle/>
          <a:p>
            <a:r>
              <a:rPr lang="en-GB" b="1" u="sng" dirty="0"/>
              <a:t>Conclusions - Interpretations</a:t>
            </a:r>
          </a:p>
        </p:txBody>
      </p:sp>
      <p:sp>
        <p:nvSpPr>
          <p:cNvPr id="3" name="Content Placeholder 2"/>
          <p:cNvSpPr>
            <a:spLocks noGrp="1"/>
          </p:cNvSpPr>
          <p:nvPr>
            <p:ph idx="1"/>
          </p:nvPr>
        </p:nvSpPr>
        <p:spPr>
          <a:xfrm>
            <a:off x="0" y="1143000"/>
            <a:ext cx="6140869" cy="5714999"/>
          </a:xfrm>
        </p:spPr>
        <p:txBody>
          <a:bodyPr>
            <a:normAutofit fontScale="92500" lnSpcReduction="20000"/>
          </a:bodyPr>
          <a:lstStyle/>
          <a:p>
            <a:r>
              <a:rPr lang="en-GB" dirty="0"/>
              <a:t>The Sino–Soviet split is one of the most difficult areas of twentieth century history to study, largely because historians have had </a:t>
            </a:r>
            <a:r>
              <a:rPr lang="en-GB" dirty="0">
                <a:solidFill>
                  <a:srgbClr val="FFC000"/>
                </a:solidFill>
              </a:rPr>
              <a:t>little access to documentary evidence </a:t>
            </a:r>
            <a:r>
              <a:rPr lang="en-GB" dirty="0"/>
              <a:t>and thus have been forced to </a:t>
            </a:r>
            <a:r>
              <a:rPr lang="en-GB" dirty="0">
                <a:solidFill>
                  <a:srgbClr val="00B0F0"/>
                </a:solidFill>
              </a:rPr>
              <a:t>rely on official statements </a:t>
            </a:r>
            <a:r>
              <a:rPr lang="en-GB" dirty="0"/>
              <a:t>from the two protagonists. This situation is now beginning to change and the books in the reading section reflect this.</a:t>
            </a:r>
          </a:p>
          <a:p>
            <a:endParaRPr lang="en-GB" dirty="0"/>
          </a:p>
          <a:p>
            <a:r>
              <a:rPr lang="en-GB" dirty="0"/>
              <a:t>The lack of clear evidence about the origins of the split have led to </a:t>
            </a:r>
            <a:r>
              <a:rPr lang="en-GB" dirty="0">
                <a:solidFill>
                  <a:srgbClr val="FFFF00"/>
                </a:solidFill>
              </a:rPr>
              <a:t>a number of theories </a:t>
            </a:r>
            <a:r>
              <a:rPr lang="en-GB" dirty="0"/>
              <a:t>being developed to explain why it took place. You should, however, </a:t>
            </a:r>
            <a:r>
              <a:rPr lang="en-GB" dirty="0">
                <a:solidFill>
                  <a:srgbClr val="92D050"/>
                </a:solidFill>
              </a:rPr>
              <a:t>be wary of any mono-causal explanation</a:t>
            </a:r>
            <a:r>
              <a:rPr lang="en-GB" dirty="0"/>
              <a:t> when examining the causes of the Sino–Soviet split in the 1950s and how its widening in the 1960s affected international relations.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121" y="1095424"/>
            <a:ext cx="2478627" cy="2478627"/>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809" y="3801490"/>
            <a:ext cx="1993200" cy="2856920"/>
          </a:xfrm>
          <a:prstGeom prst="rect">
            <a:avLst/>
          </a:prstGeom>
          <a:ln>
            <a:noFill/>
          </a:ln>
          <a:effectLst>
            <a:softEdge rad="112500"/>
          </a:effectLst>
        </p:spPr>
      </p:pic>
    </p:spTree>
    <p:extLst>
      <p:ext uri="{BB962C8B-B14F-4D97-AF65-F5344CB8AC3E}">
        <p14:creationId xmlns:p14="http://schemas.microsoft.com/office/powerpoint/2010/main" val="2936632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9144000" cy="1325563"/>
          </a:xfrm>
        </p:spPr>
        <p:txBody>
          <a:bodyPr/>
          <a:lstStyle/>
          <a:p>
            <a:r>
              <a:rPr lang="en-GB" b="1" u="sng" dirty="0"/>
              <a:t>Conclusions - Interpretations</a:t>
            </a:r>
          </a:p>
        </p:txBody>
      </p:sp>
      <p:sp>
        <p:nvSpPr>
          <p:cNvPr id="3" name="Content Placeholder 2"/>
          <p:cNvSpPr>
            <a:spLocks noGrp="1"/>
          </p:cNvSpPr>
          <p:nvPr>
            <p:ph idx="1"/>
          </p:nvPr>
        </p:nvSpPr>
        <p:spPr>
          <a:xfrm>
            <a:off x="1" y="1143000"/>
            <a:ext cx="6321892" cy="5714999"/>
          </a:xfrm>
        </p:spPr>
        <p:txBody>
          <a:bodyPr>
            <a:normAutofit lnSpcReduction="10000"/>
          </a:bodyPr>
          <a:lstStyle/>
          <a:p>
            <a:r>
              <a:rPr lang="en-GB" dirty="0"/>
              <a:t>There are five ways major in which the Sino-Soviet split can be perceived:</a:t>
            </a:r>
          </a:p>
          <a:p>
            <a:endParaRPr lang="en-GB" dirty="0"/>
          </a:p>
          <a:p>
            <a:pPr marL="514350" indent="-514350">
              <a:buFont typeface="+mj-lt"/>
              <a:buAutoNum type="arabicPeriod"/>
            </a:pPr>
            <a:r>
              <a:rPr lang="en-GB" dirty="0"/>
              <a:t>As the inevitable result of </a:t>
            </a:r>
            <a:r>
              <a:rPr lang="en-GB" dirty="0">
                <a:solidFill>
                  <a:srgbClr val="92D050"/>
                </a:solidFill>
              </a:rPr>
              <a:t>Sino-Soviet rivalry </a:t>
            </a:r>
            <a:r>
              <a:rPr lang="en-GB" dirty="0"/>
              <a:t>in East Asia</a:t>
            </a:r>
          </a:p>
          <a:p>
            <a:pPr marL="514350" indent="-514350">
              <a:buFont typeface="+mj-lt"/>
              <a:buAutoNum type="arabicPeriod"/>
            </a:pPr>
            <a:r>
              <a:rPr lang="en-GB" dirty="0"/>
              <a:t>As an </a:t>
            </a:r>
            <a:r>
              <a:rPr lang="en-GB" dirty="0">
                <a:solidFill>
                  <a:srgbClr val="FFFF00"/>
                </a:solidFill>
              </a:rPr>
              <a:t>ideological clash </a:t>
            </a:r>
            <a:r>
              <a:rPr lang="en-GB" dirty="0"/>
              <a:t>over the correct interpretation of Marxism-Leninism</a:t>
            </a:r>
          </a:p>
          <a:p>
            <a:pPr marL="514350" indent="-514350">
              <a:buFont typeface="+mj-lt"/>
              <a:buAutoNum type="arabicPeriod"/>
            </a:pPr>
            <a:r>
              <a:rPr lang="en-GB" dirty="0"/>
              <a:t>As part of a </a:t>
            </a:r>
            <a:r>
              <a:rPr lang="en-GB" dirty="0">
                <a:solidFill>
                  <a:srgbClr val="00B0F0"/>
                </a:solidFill>
              </a:rPr>
              <a:t>different tradition of Chinese </a:t>
            </a:r>
            <a:r>
              <a:rPr lang="en-GB" dirty="0"/>
              <a:t>opposition to imperialism</a:t>
            </a:r>
          </a:p>
          <a:p>
            <a:pPr marL="514350" indent="-514350">
              <a:buFont typeface="+mj-lt"/>
              <a:buAutoNum type="arabicPeriod"/>
            </a:pPr>
            <a:r>
              <a:rPr lang="en-GB" dirty="0"/>
              <a:t>As the result of </a:t>
            </a:r>
            <a:r>
              <a:rPr lang="en-GB" dirty="0">
                <a:solidFill>
                  <a:srgbClr val="FFC000"/>
                </a:solidFill>
              </a:rPr>
              <a:t>different policies towards the West </a:t>
            </a:r>
            <a:r>
              <a:rPr lang="en-GB" dirty="0"/>
              <a:t>in the Cold War</a:t>
            </a:r>
          </a:p>
          <a:p>
            <a:pPr marL="514350" indent="-514350">
              <a:buFont typeface="+mj-lt"/>
              <a:buAutoNum type="arabicPeriod"/>
            </a:pPr>
            <a:r>
              <a:rPr lang="en-GB" dirty="0"/>
              <a:t>As a result of </a:t>
            </a:r>
            <a:r>
              <a:rPr lang="en-GB" dirty="0">
                <a:solidFill>
                  <a:srgbClr val="FF0000"/>
                </a:solidFill>
              </a:rPr>
              <a:t>rivalries between Mao and Khrushchev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068" y="207616"/>
            <a:ext cx="2096769" cy="309257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741" y="3538984"/>
            <a:ext cx="2169421" cy="3029917"/>
          </a:xfrm>
          <a:prstGeom prst="rect">
            <a:avLst/>
          </a:prstGeom>
          <a:ln>
            <a:noFill/>
          </a:ln>
          <a:effectLst>
            <a:softEdge rad="112500"/>
          </a:effectLst>
        </p:spPr>
      </p:pic>
    </p:spTree>
    <p:extLst>
      <p:ext uri="{BB962C8B-B14F-4D97-AF65-F5344CB8AC3E}">
        <p14:creationId xmlns:p14="http://schemas.microsoft.com/office/powerpoint/2010/main" val="232229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9144000" cy="1325563"/>
          </a:xfrm>
        </p:spPr>
        <p:txBody>
          <a:bodyPr/>
          <a:lstStyle/>
          <a:p>
            <a:r>
              <a:rPr lang="en-GB" b="1" u="sng" dirty="0"/>
              <a:t>Conclusions - Interpretations</a:t>
            </a:r>
          </a:p>
        </p:txBody>
      </p:sp>
      <p:sp>
        <p:nvSpPr>
          <p:cNvPr id="3" name="Content Placeholder 2"/>
          <p:cNvSpPr>
            <a:spLocks noGrp="1"/>
          </p:cNvSpPr>
          <p:nvPr>
            <p:ph idx="1"/>
          </p:nvPr>
        </p:nvSpPr>
        <p:spPr>
          <a:xfrm>
            <a:off x="0" y="1143000"/>
            <a:ext cx="7022778" cy="5714999"/>
          </a:xfrm>
        </p:spPr>
        <p:txBody>
          <a:bodyPr>
            <a:normAutofit fontScale="77500" lnSpcReduction="20000"/>
          </a:bodyPr>
          <a:lstStyle/>
          <a:p>
            <a:r>
              <a:rPr lang="en-GB" dirty="0"/>
              <a:t>Interpretations of the Sino–Soviet split can on the whole be divided between those that see it as the result of a </a:t>
            </a:r>
            <a:r>
              <a:rPr lang="en-GB" dirty="0">
                <a:solidFill>
                  <a:srgbClr val="FFFF00"/>
                </a:solidFill>
              </a:rPr>
              <a:t>traditional clash of great power interests</a:t>
            </a:r>
            <a:r>
              <a:rPr lang="en-GB" dirty="0"/>
              <a:t> and those that seek a </a:t>
            </a:r>
            <a:r>
              <a:rPr lang="en-GB" dirty="0">
                <a:solidFill>
                  <a:srgbClr val="00B0F0"/>
                </a:solidFill>
              </a:rPr>
              <a:t>more theoretical approach </a:t>
            </a:r>
            <a:r>
              <a:rPr lang="en-GB" dirty="0"/>
              <a:t>and look at factors such as clashes over ideology and the nature of imperialism. </a:t>
            </a:r>
          </a:p>
          <a:p>
            <a:endParaRPr lang="en-GB" dirty="0"/>
          </a:p>
          <a:p>
            <a:r>
              <a:rPr lang="en-GB" dirty="0"/>
              <a:t>The books produced in the 1960s and 1970s tended to reflect the former view and were influenced by the </a:t>
            </a:r>
            <a:r>
              <a:rPr lang="en-GB" dirty="0">
                <a:solidFill>
                  <a:srgbClr val="FFC000"/>
                </a:solidFill>
              </a:rPr>
              <a:t>‘realist’ theory of international relations</a:t>
            </a:r>
            <a:r>
              <a:rPr lang="en-GB" dirty="0"/>
              <a:t>. However, the increasing availability of Chinese sources, including secret speeches by Mao, have allowed historians to concentrate more on the </a:t>
            </a:r>
            <a:r>
              <a:rPr lang="en-GB" dirty="0">
                <a:solidFill>
                  <a:srgbClr val="92D050"/>
                </a:solidFill>
              </a:rPr>
              <a:t>importance of ideological issues </a:t>
            </a:r>
            <a:r>
              <a:rPr lang="en-GB" dirty="0"/>
              <a:t>and the stress put by the Chinese on the </a:t>
            </a:r>
            <a:r>
              <a:rPr lang="en-GB" dirty="0">
                <a:solidFill>
                  <a:srgbClr val="FF0000"/>
                </a:solidFill>
              </a:rPr>
              <a:t>struggle against imperialism</a:t>
            </a:r>
            <a:r>
              <a:rPr lang="en-GB" dirty="0"/>
              <a:t>.</a:t>
            </a:r>
          </a:p>
          <a:p>
            <a:endParaRPr lang="en-GB" dirty="0"/>
          </a:p>
          <a:p>
            <a:r>
              <a:rPr lang="en-GB" dirty="0"/>
              <a:t>The latter is important not just because it led to differences with the Soviet Union over policy towards the USA and the newly independent states of Asia and Africa, but also because the Chinese Communist Party (CCP) increasingly accused the USSR of acting towards China in an </a:t>
            </a:r>
            <a:r>
              <a:rPr lang="en-GB" dirty="0">
                <a:solidFill>
                  <a:srgbClr val="FFFF00"/>
                </a:solidFill>
              </a:rPr>
              <a:t>imperialist manner</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778" y="189049"/>
            <a:ext cx="1983084" cy="303223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635" y="3623507"/>
            <a:ext cx="1867369" cy="2832271"/>
          </a:xfrm>
          <a:prstGeom prst="rect">
            <a:avLst/>
          </a:prstGeom>
          <a:ln>
            <a:noFill/>
          </a:ln>
          <a:effectLst>
            <a:softEdge rad="112500"/>
          </a:effectLst>
        </p:spPr>
      </p:pic>
    </p:spTree>
    <p:extLst>
      <p:ext uri="{BB962C8B-B14F-4D97-AF65-F5344CB8AC3E}">
        <p14:creationId xmlns:p14="http://schemas.microsoft.com/office/powerpoint/2010/main" val="2576048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GB" sz="4000" b="1" u="sng" dirty="0"/>
              <a:t>Lorenz M. </a:t>
            </a:r>
            <a:r>
              <a:rPr lang="en-GB" sz="4000" b="1" u="sng" dirty="0" err="1"/>
              <a:t>Luthi</a:t>
            </a:r>
            <a:r>
              <a:rPr lang="en-GB" sz="4000" b="1" u="sng" dirty="0"/>
              <a:t>. (2008). The Sino-Soviet Split</a:t>
            </a:r>
          </a:p>
        </p:txBody>
      </p:sp>
      <p:sp>
        <p:nvSpPr>
          <p:cNvPr id="3" name="Content Placeholder 2"/>
          <p:cNvSpPr>
            <a:spLocks noGrp="1"/>
          </p:cNvSpPr>
          <p:nvPr>
            <p:ph idx="1"/>
          </p:nvPr>
        </p:nvSpPr>
        <p:spPr>
          <a:xfrm>
            <a:off x="0" y="1139824"/>
            <a:ext cx="9144000" cy="5718175"/>
          </a:xfrm>
        </p:spPr>
        <p:txBody>
          <a:bodyPr>
            <a:normAutofit/>
          </a:bodyPr>
          <a:lstStyle/>
          <a:p>
            <a:pPr marL="0" indent="0" algn="ctr">
              <a:buNone/>
            </a:pPr>
            <a:r>
              <a:rPr lang="en-GB" sz="3200" dirty="0"/>
              <a:t>“The newly available documents point to the role of ideology in the Sino-Soviet split. Both Chinese Communists and the Soviets were true believers in Marxist-Leninism. The discord between Beijing and Moscow arose over the method of establishing a socialist society domestically, and over the joint policy of the socialist camp toward the capitalist world. Further-more, while ideology was central, it increasingly became entangled in internal politics. Leadership conflicts led Mao Zedong to exploit the worsening of Sino-Soviet relations for his own goals, abroad and at home.”</a:t>
            </a:r>
          </a:p>
        </p:txBody>
      </p:sp>
    </p:spTree>
    <p:extLst>
      <p:ext uri="{BB962C8B-B14F-4D97-AF65-F5344CB8AC3E}">
        <p14:creationId xmlns:p14="http://schemas.microsoft.com/office/powerpoint/2010/main" val="1685210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4336"/>
          </a:xfrm>
        </p:spPr>
        <p:txBody>
          <a:bodyPr>
            <a:normAutofit/>
          </a:bodyPr>
          <a:lstStyle/>
          <a:p>
            <a:pPr algn="ctr"/>
            <a:r>
              <a:rPr lang="en-GB" sz="4000" b="1" u="sng" dirty="0"/>
              <a:t>Maurice </a:t>
            </a:r>
            <a:r>
              <a:rPr lang="en-GB" sz="4000" b="1" u="sng" dirty="0" err="1"/>
              <a:t>Meisner</a:t>
            </a:r>
            <a:r>
              <a:rPr lang="en-GB" sz="4000" b="1" u="sng" dirty="0"/>
              <a:t>. (1999). Mao’s China and After</a:t>
            </a:r>
          </a:p>
        </p:txBody>
      </p:sp>
      <p:sp>
        <p:nvSpPr>
          <p:cNvPr id="3" name="Content Placeholder 2"/>
          <p:cNvSpPr>
            <a:spLocks noGrp="1"/>
          </p:cNvSpPr>
          <p:nvPr>
            <p:ph idx="1"/>
          </p:nvPr>
        </p:nvSpPr>
        <p:spPr>
          <a:xfrm>
            <a:off x="0" y="1693718"/>
            <a:ext cx="9144000" cy="5164281"/>
          </a:xfrm>
        </p:spPr>
        <p:txBody>
          <a:bodyPr>
            <a:noAutofit/>
          </a:bodyPr>
          <a:lstStyle/>
          <a:p>
            <a:pPr marL="0" indent="0" algn="ctr">
              <a:buNone/>
            </a:pPr>
            <a:r>
              <a:rPr lang="en-GB" sz="3200" dirty="0"/>
              <a:t>“Russian anger over the Great Leap Forward and the Chinese abandonment of ‘the Soviet model’ coincided with Chinese resentment over the absence of Soviet support in the Quemoy-Matsu crisis of 1958 and border disputes with India in 1959. Khrushchev’s visit to Beijing in 1959, coming directly after his ‘summit’ meeting with President Eisenhower, his public ridicule of communes, and the Peng </a:t>
            </a:r>
            <a:r>
              <a:rPr lang="en-GB" sz="3200" dirty="0" err="1"/>
              <a:t>Dehuai</a:t>
            </a:r>
            <a:r>
              <a:rPr lang="en-GB" sz="3200" dirty="0"/>
              <a:t> affair, served only to exacerbate the hostility between the two countries and between Mao and Khrushchev personally.”</a:t>
            </a:r>
          </a:p>
        </p:txBody>
      </p:sp>
    </p:spTree>
    <p:extLst>
      <p:ext uri="{BB962C8B-B14F-4D97-AF65-F5344CB8AC3E}">
        <p14:creationId xmlns:p14="http://schemas.microsoft.com/office/powerpoint/2010/main" val="3491723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GB" sz="4000" b="1" u="sng" dirty="0"/>
              <a:t>Gaddis, J.L. (2008). The Cold War: A New History</a:t>
            </a:r>
          </a:p>
        </p:txBody>
      </p:sp>
      <p:sp>
        <p:nvSpPr>
          <p:cNvPr id="3" name="Content Placeholder 2"/>
          <p:cNvSpPr>
            <a:spLocks noGrp="1"/>
          </p:cNvSpPr>
          <p:nvPr>
            <p:ph idx="1"/>
          </p:nvPr>
        </p:nvSpPr>
        <p:spPr>
          <a:xfrm>
            <a:off x="0" y="1325563"/>
            <a:ext cx="9144000" cy="5532436"/>
          </a:xfrm>
        </p:spPr>
        <p:txBody>
          <a:bodyPr>
            <a:normAutofit/>
          </a:bodyPr>
          <a:lstStyle/>
          <a:p>
            <a:pPr marL="0" indent="0" algn="ctr">
              <a:buNone/>
            </a:pPr>
            <a:r>
              <a:rPr lang="en-GB" sz="3200" dirty="0"/>
              <a:t>“The sources of Sino-Soviet tension lay, first, in the long history of hostility between Russia and China, which commitment to a common ideology had only partially overcome: Khrushchev and Mao had all the instincts and prejudices of nationalists, however much they might be communists.” (p. 140-141)</a:t>
            </a:r>
          </a:p>
          <a:p>
            <a:pPr marL="0" indent="0" algn="ctr">
              <a:buNone/>
            </a:pPr>
            <a:endParaRPr lang="en-GB" sz="3200" dirty="0"/>
          </a:p>
          <a:p>
            <a:pPr marL="0" indent="0" algn="ctr">
              <a:buNone/>
            </a:pPr>
            <a:r>
              <a:rPr lang="en-GB" sz="3200" dirty="0"/>
              <a:t>“…picking fights abroad – whether with adversaries or allies – was [for Mao] a way to maintain unity at home, a major priority as he launched the Great Leap Forward.” (p. 141)</a:t>
            </a:r>
          </a:p>
        </p:txBody>
      </p:sp>
    </p:spTree>
    <p:extLst>
      <p:ext uri="{BB962C8B-B14F-4D97-AF65-F5344CB8AC3E}">
        <p14:creationId xmlns:p14="http://schemas.microsoft.com/office/powerpoint/2010/main" val="275956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325563"/>
          </a:xfrm>
        </p:spPr>
        <p:txBody>
          <a:bodyPr/>
          <a:lstStyle/>
          <a:p>
            <a:r>
              <a:rPr lang="en-GB" b="1" u="sng" dirty="0"/>
              <a:t>Mao’s Foreign Policy Priorities in 1949</a:t>
            </a:r>
          </a:p>
        </p:txBody>
      </p:sp>
      <p:sp>
        <p:nvSpPr>
          <p:cNvPr id="3" name="Content Placeholder 2"/>
          <p:cNvSpPr>
            <a:spLocks noGrp="1"/>
          </p:cNvSpPr>
          <p:nvPr>
            <p:ph idx="1"/>
          </p:nvPr>
        </p:nvSpPr>
        <p:spPr>
          <a:xfrm>
            <a:off x="0" y="1070264"/>
            <a:ext cx="9143999" cy="5787735"/>
          </a:xfrm>
        </p:spPr>
        <p:txBody>
          <a:bodyPr>
            <a:normAutofit fontScale="85000" lnSpcReduction="20000"/>
          </a:bodyPr>
          <a:lstStyle/>
          <a:p>
            <a:pPr marL="0" indent="0">
              <a:buNone/>
            </a:pPr>
            <a:r>
              <a:rPr lang="en-GB" dirty="0"/>
              <a:t>The source of disagreements can be traced back to Mao’s aims which were essentially about ‘national’ survival rather than helping the USSR:</a:t>
            </a:r>
          </a:p>
          <a:p>
            <a:pPr marL="514350" indent="-514350">
              <a:buFont typeface="+mj-lt"/>
              <a:buAutoNum type="arabicPeriod"/>
            </a:pPr>
            <a:endParaRPr lang="en-GB" sz="1900" dirty="0">
              <a:solidFill>
                <a:srgbClr val="FFC000"/>
              </a:solidFill>
            </a:endParaRPr>
          </a:p>
          <a:p>
            <a:pPr marL="514350" indent="-514350">
              <a:buFont typeface="+mj-lt"/>
              <a:buAutoNum type="arabicPeriod"/>
            </a:pPr>
            <a:r>
              <a:rPr lang="en-GB" b="1" u="sng" dirty="0">
                <a:solidFill>
                  <a:srgbClr val="FFC000"/>
                </a:solidFill>
              </a:rPr>
              <a:t>Economic Development</a:t>
            </a:r>
            <a:r>
              <a:rPr lang="en-GB" dirty="0">
                <a:solidFill>
                  <a:srgbClr val="FFC000"/>
                </a:solidFill>
              </a:rPr>
              <a:t> </a:t>
            </a:r>
            <a:r>
              <a:rPr lang="en-GB" dirty="0"/>
              <a:t>– China reluctantly relied on Soviet aid and expertise to re-build, internationally isolated at UN, Western trade embargo since November 1949.</a:t>
            </a:r>
          </a:p>
          <a:p>
            <a:pPr marL="514350" indent="-514350">
              <a:buFont typeface="+mj-lt"/>
              <a:buAutoNum type="arabicPeriod"/>
            </a:pPr>
            <a:endParaRPr lang="en-GB" dirty="0"/>
          </a:p>
          <a:p>
            <a:pPr marL="514350" indent="-514350">
              <a:buFont typeface="+mj-lt"/>
              <a:buAutoNum type="arabicPeriod"/>
            </a:pPr>
            <a:r>
              <a:rPr lang="en-GB" b="1" u="sng" dirty="0">
                <a:solidFill>
                  <a:srgbClr val="00B0F0"/>
                </a:solidFill>
              </a:rPr>
              <a:t>Territorial Integrity</a:t>
            </a:r>
            <a:r>
              <a:rPr lang="en-GB" dirty="0">
                <a:solidFill>
                  <a:srgbClr val="00B0F0"/>
                </a:solidFill>
              </a:rPr>
              <a:t> </a:t>
            </a:r>
            <a:r>
              <a:rPr lang="en-GB" dirty="0"/>
              <a:t>– China needed to secure its control over outlying provinces like Tibet and Taiwan. Feared hostile forces on its borders in Vietnam/Korea, needed Soviet protection initially</a:t>
            </a:r>
          </a:p>
          <a:p>
            <a:pPr marL="514350" indent="-514350">
              <a:buFont typeface="+mj-lt"/>
              <a:buAutoNum type="arabicPeriod"/>
            </a:pPr>
            <a:endParaRPr lang="en-GB" dirty="0"/>
          </a:p>
          <a:p>
            <a:pPr marL="514350" indent="-514350">
              <a:buFont typeface="+mj-lt"/>
              <a:buAutoNum type="arabicPeriod"/>
            </a:pPr>
            <a:r>
              <a:rPr lang="en-GB" b="1" u="sng" dirty="0">
                <a:solidFill>
                  <a:srgbClr val="92D050"/>
                </a:solidFill>
              </a:rPr>
              <a:t>National Identity</a:t>
            </a:r>
            <a:r>
              <a:rPr lang="en-GB" dirty="0">
                <a:solidFill>
                  <a:srgbClr val="92D050"/>
                </a:solidFill>
              </a:rPr>
              <a:t> </a:t>
            </a:r>
            <a:r>
              <a:rPr lang="en-GB" dirty="0"/>
              <a:t>– Maoism was not just about world revolution but restoring the Chinese nation and re-dressing past humiliations, including Soviet domination. Mao wanted independence of action.</a:t>
            </a:r>
          </a:p>
          <a:p>
            <a:pPr marL="514350" indent="-514350">
              <a:buFont typeface="+mj-lt"/>
              <a:buAutoNum type="arabicPeriod"/>
            </a:pPr>
            <a:endParaRPr lang="en-GB" dirty="0"/>
          </a:p>
          <a:p>
            <a:pPr marL="514350" indent="-514350">
              <a:buFont typeface="+mj-lt"/>
              <a:buAutoNum type="arabicPeriod"/>
            </a:pPr>
            <a:r>
              <a:rPr lang="en-GB" b="1" u="sng" dirty="0">
                <a:solidFill>
                  <a:srgbClr val="FFFF00"/>
                </a:solidFill>
              </a:rPr>
              <a:t>International Revolution</a:t>
            </a:r>
            <a:r>
              <a:rPr lang="en-GB" dirty="0">
                <a:solidFill>
                  <a:srgbClr val="FFFF00"/>
                </a:solidFill>
              </a:rPr>
              <a:t> </a:t>
            </a:r>
            <a:r>
              <a:rPr lang="en-GB" dirty="0"/>
              <a:t>–Mao believed that war with Capitalism was inevitable. Communist revolutions should be encouraged world-wide. USSR didn’t want this after 1956.</a:t>
            </a:r>
          </a:p>
        </p:txBody>
      </p:sp>
    </p:spTree>
    <p:extLst>
      <p:ext uri="{BB962C8B-B14F-4D97-AF65-F5344CB8AC3E}">
        <p14:creationId xmlns:p14="http://schemas.microsoft.com/office/powerpoint/2010/main" val="1524803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091"/>
          </a:xfrm>
        </p:spPr>
        <p:txBody>
          <a:bodyPr>
            <a:noAutofit/>
          </a:bodyPr>
          <a:lstStyle/>
          <a:p>
            <a:pPr algn="ctr"/>
            <a:r>
              <a:rPr lang="en-GB" sz="2800" b="1" u="sng" dirty="0" err="1"/>
              <a:t>Radchenko</a:t>
            </a:r>
            <a:r>
              <a:rPr lang="en-GB" sz="2800" b="1" u="sng" dirty="0"/>
              <a:t>, S. (2010). The Sino-Soviet Split. In O. </a:t>
            </a:r>
            <a:r>
              <a:rPr lang="en-GB" sz="2800" b="1" u="sng" dirty="0" err="1"/>
              <a:t>Westad</a:t>
            </a:r>
            <a:r>
              <a:rPr lang="en-GB" sz="2800" b="1" u="sng" dirty="0"/>
              <a:t>, M. </a:t>
            </a:r>
            <a:r>
              <a:rPr lang="en-GB" sz="2800" b="1" u="sng" dirty="0" err="1"/>
              <a:t>Leffer</a:t>
            </a:r>
            <a:r>
              <a:rPr lang="en-GB" sz="2800" b="1" u="sng" dirty="0"/>
              <a:t> (</a:t>
            </a:r>
            <a:r>
              <a:rPr lang="en-GB" sz="2800" b="1" u="sng" dirty="0" err="1"/>
              <a:t>eds</a:t>
            </a:r>
            <a:r>
              <a:rPr lang="en-GB" sz="2800" b="1" u="sng" dirty="0"/>
              <a:t>), </a:t>
            </a:r>
            <a:r>
              <a:rPr lang="en-GB" sz="2800" b="1" i="1" u="sng" dirty="0"/>
              <a:t>Cambridge History of the Cold War</a:t>
            </a:r>
            <a:endParaRPr lang="en-GB" sz="2800" b="1" u="sng" dirty="0"/>
          </a:p>
        </p:txBody>
      </p:sp>
      <p:sp>
        <p:nvSpPr>
          <p:cNvPr id="3" name="Content Placeholder 2"/>
          <p:cNvSpPr>
            <a:spLocks noGrp="1"/>
          </p:cNvSpPr>
          <p:nvPr>
            <p:ph idx="1"/>
          </p:nvPr>
        </p:nvSpPr>
        <p:spPr>
          <a:xfrm>
            <a:off x="0" y="1139824"/>
            <a:ext cx="9144000" cy="5718175"/>
          </a:xfrm>
        </p:spPr>
        <p:txBody>
          <a:bodyPr>
            <a:normAutofit fontScale="92500" lnSpcReduction="10000"/>
          </a:bodyPr>
          <a:lstStyle/>
          <a:p>
            <a:pPr marL="0" indent="0" algn="ctr">
              <a:buNone/>
            </a:pPr>
            <a:r>
              <a:rPr lang="en-GB" sz="3200" dirty="0"/>
              <a:t>“Between 1958 and 1962, Khrushchev's disastrous handling of the Soviet relationship with China had seriously exacerbated the tensions in the alliance. He had angered Mao Zedong with his inconsiderate proposition to build a joint submarine flotilla and a military radio station on China's soil. He had tacitly supported India in the 1959 Sino-Indian border war. In 1960, he had hastily withdrawn Soviet from China in a fit of rage. He had rallied his allies in Europe to criticize China in international forums. He had pulled out of a deal to deliver a prototype atomic bomb to the and had desperately tried to stall the Chinese nuclear weapons program. From the Chinese perspective, these policies consistently spoke of Khrushchev's handed arrogance and his chauvinistic disdain for China.”</a:t>
            </a:r>
          </a:p>
        </p:txBody>
      </p:sp>
    </p:spTree>
    <p:extLst>
      <p:ext uri="{BB962C8B-B14F-4D97-AF65-F5344CB8AC3E}">
        <p14:creationId xmlns:p14="http://schemas.microsoft.com/office/powerpoint/2010/main" val="56042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Ideological &amp; Personal Differences</a:t>
            </a:r>
          </a:p>
        </p:txBody>
      </p:sp>
      <p:sp>
        <p:nvSpPr>
          <p:cNvPr id="3" name="Content Placeholder 2"/>
          <p:cNvSpPr>
            <a:spLocks noGrp="1"/>
          </p:cNvSpPr>
          <p:nvPr>
            <p:ph idx="1"/>
          </p:nvPr>
        </p:nvSpPr>
        <p:spPr>
          <a:xfrm>
            <a:off x="0" y="1153392"/>
            <a:ext cx="6431973" cy="5704608"/>
          </a:xfrm>
        </p:spPr>
        <p:txBody>
          <a:bodyPr>
            <a:normAutofit fontScale="92500" lnSpcReduction="20000"/>
          </a:bodyPr>
          <a:lstStyle/>
          <a:p>
            <a:r>
              <a:rPr lang="en-GB" dirty="0"/>
              <a:t>Stalin and Mao had a history of disagreements even before 1949. Stalin believed that the KMT were </a:t>
            </a:r>
            <a:r>
              <a:rPr lang="en-GB" dirty="0">
                <a:solidFill>
                  <a:srgbClr val="FFFF00"/>
                </a:solidFill>
              </a:rPr>
              <a:t>better placed to re-unify China</a:t>
            </a:r>
            <a:r>
              <a:rPr lang="en-GB" dirty="0"/>
              <a:t> and supported them even in the 1940s. Mao believed that Stalin wanted a </a:t>
            </a:r>
            <a:r>
              <a:rPr lang="en-GB" dirty="0">
                <a:solidFill>
                  <a:srgbClr val="00B0F0"/>
                </a:solidFill>
              </a:rPr>
              <a:t>weak China that he could dominate</a:t>
            </a:r>
            <a:r>
              <a:rPr lang="en-GB" dirty="0"/>
              <a:t>.</a:t>
            </a:r>
          </a:p>
          <a:p>
            <a:endParaRPr lang="en-GB" dirty="0"/>
          </a:p>
          <a:p>
            <a:r>
              <a:rPr lang="en-GB" dirty="0"/>
              <a:t>Mao’s interpretation of Marxism focused on using the </a:t>
            </a:r>
            <a:r>
              <a:rPr lang="en-GB" dirty="0">
                <a:solidFill>
                  <a:srgbClr val="FFC000"/>
                </a:solidFill>
              </a:rPr>
              <a:t>peasants as the revolutionary class</a:t>
            </a:r>
            <a:r>
              <a:rPr lang="en-GB" dirty="0"/>
              <a:t>. Stalin believed that this was wrong, revolution should be based on </a:t>
            </a:r>
            <a:r>
              <a:rPr lang="en-GB" dirty="0">
                <a:solidFill>
                  <a:srgbClr val="92D050"/>
                </a:solidFill>
              </a:rPr>
              <a:t>urban working class</a:t>
            </a:r>
            <a:r>
              <a:rPr lang="en-GB" dirty="0"/>
              <a:t>.</a:t>
            </a:r>
          </a:p>
          <a:p>
            <a:endParaRPr lang="en-GB" dirty="0"/>
          </a:p>
          <a:p>
            <a:r>
              <a:rPr lang="en-GB" dirty="0"/>
              <a:t>Stalin also was </a:t>
            </a:r>
            <a:r>
              <a:rPr lang="en-GB" dirty="0">
                <a:solidFill>
                  <a:srgbClr val="FF0000"/>
                </a:solidFill>
              </a:rPr>
              <a:t>mistrustful of any rivals </a:t>
            </a:r>
            <a:r>
              <a:rPr lang="en-GB" dirty="0"/>
              <a:t>with the Communist world and did not want to spread Soviet commitments into Asia at a time when war in Europe seemed likely after WW2.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73" y="1153392"/>
            <a:ext cx="2640585" cy="176839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743" y="3127663"/>
            <a:ext cx="2281875" cy="3334810"/>
          </a:xfrm>
          <a:prstGeom prst="rect">
            <a:avLst/>
          </a:prstGeom>
          <a:ln>
            <a:noFill/>
          </a:ln>
          <a:effectLst>
            <a:softEdge rad="112500"/>
          </a:effectLst>
        </p:spPr>
      </p:pic>
    </p:spTree>
    <p:extLst>
      <p:ext uri="{BB962C8B-B14F-4D97-AF65-F5344CB8AC3E}">
        <p14:creationId xmlns:p14="http://schemas.microsoft.com/office/powerpoint/2010/main" val="902773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The Sino-Soviet Treaty of Alliance</a:t>
            </a:r>
          </a:p>
        </p:txBody>
      </p:sp>
      <p:sp>
        <p:nvSpPr>
          <p:cNvPr id="3" name="Content Placeholder 2"/>
          <p:cNvSpPr>
            <a:spLocks noGrp="1"/>
          </p:cNvSpPr>
          <p:nvPr>
            <p:ph idx="1"/>
          </p:nvPr>
        </p:nvSpPr>
        <p:spPr>
          <a:xfrm>
            <a:off x="1" y="1111828"/>
            <a:ext cx="6515100" cy="5746172"/>
          </a:xfrm>
        </p:spPr>
        <p:txBody>
          <a:bodyPr>
            <a:normAutofit fontScale="92500" lnSpcReduction="10000"/>
          </a:bodyPr>
          <a:lstStyle/>
          <a:p>
            <a:r>
              <a:rPr lang="en-GB" dirty="0"/>
              <a:t>In February 1950, Mao was invited to Moscow where a treaty of alliance was signed. The USSR </a:t>
            </a:r>
            <a:r>
              <a:rPr lang="en-GB" dirty="0">
                <a:solidFill>
                  <a:srgbClr val="FFFF00"/>
                </a:solidFill>
              </a:rPr>
              <a:t>promised economic assistance to China </a:t>
            </a:r>
            <a:r>
              <a:rPr lang="en-GB" dirty="0"/>
              <a:t>and protect in case of war with Japan again.</a:t>
            </a:r>
          </a:p>
          <a:p>
            <a:endParaRPr lang="en-GB" dirty="0"/>
          </a:p>
          <a:p>
            <a:r>
              <a:rPr lang="en-GB" dirty="0"/>
              <a:t>However Mao was offended at his treatment. The treaty gave China </a:t>
            </a:r>
            <a:r>
              <a:rPr lang="en-GB" dirty="0">
                <a:solidFill>
                  <a:srgbClr val="00B0F0"/>
                </a:solidFill>
              </a:rPr>
              <a:t>$300 million in loans </a:t>
            </a:r>
            <a:r>
              <a:rPr lang="en-GB" dirty="0"/>
              <a:t>but was repayable. Mao also had to </a:t>
            </a:r>
            <a:r>
              <a:rPr lang="en-GB" dirty="0">
                <a:solidFill>
                  <a:srgbClr val="92D050"/>
                </a:solidFill>
              </a:rPr>
              <a:t>recognise Soviet control over Outer Mongolia </a:t>
            </a:r>
            <a:r>
              <a:rPr lang="en-GB" dirty="0"/>
              <a:t>and influence in Manchuria.</a:t>
            </a:r>
          </a:p>
          <a:p>
            <a:endParaRPr lang="en-GB" dirty="0"/>
          </a:p>
          <a:p>
            <a:r>
              <a:rPr lang="en-GB" dirty="0"/>
              <a:t>Khrushchev later called it ‘</a:t>
            </a:r>
            <a:r>
              <a:rPr lang="en-GB" i="1" dirty="0">
                <a:solidFill>
                  <a:srgbClr val="FFC000"/>
                </a:solidFill>
              </a:rPr>
              <a:t>an insult to the Chinese people</a:t>
            </a:r>
            <a:r>
              <a:rPr lang="en-GB" dirty="0"/>
              <a:t>’. Despite this, the USSR sent over 20,000 advisors to the PRC and helped construct over 200 industrial projects.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629" y="1111828"/>
            <a:ext cx="2373897" cy="1887248"/>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746443" y="3480954"/>
            <a:ext cx="2130268" cy="2942359"/>
          </a:xfrm>
          <a:prstGeom prst="rect">
            <a:avLst/>
          </a:prstGeom>
        </p:spPr>
      </p:pic>
    </p:spTree>
    <p:extLst>
      <p:ext uri="{BB962C8B-B14F-4D97-AF65-F5344CB8AC3E}">
        <p14:creationId xmlns:p14="http://schemas.microsoft.com/office/powerpoint/2010/main" val="3213291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The Korean War</a:t>
            </a:r>
          </a:p>
        </p:txBody>
      </p:sp>
      <p:sp>
        <p:nvSpPr>
          <p:cNvPr id="3" name="Content Placeholder 2"/>
          <p:cNvSpPr>
            <a:spLocks noGrp="1"/>
          </p:cNvSpPr>
          <p:nvPr>
            <p:ph idx="1"/>
          </p:nvPr>
        </p:nvSpPr>
        <p:spPr>
          <a:xfrm>
            <a:off x="1" y="1143000"/>
            <a:ext cx="6172200" cy="5714999"/>
          </a:xfrm>
        </p:spPr>
        <p:txBody>
          <a:bodyPr>
            <a:normAutofit fontScale="92500" lnSpcReduction="10000"/>
          </a:bodyPr>
          <a:lstStyle/>
          <a:p>
            <a:r>
              <a:rPr lang="en-GB" dirty="0"/>
              <a:t>In November 1950, the Red Army of the PRC invaded North Korea in an attempt to push back American-led UN forces which threatened to wipe out the North Koreans.</a:t>
            </a:r>
          </a:p>
          <a:p>
            <a:endParaRPr lang="en-GB" dirty="0"/>
          </a:p>
          <a:p>
            <a:r>
              <a:rPr lang="en-GB" dirty="0"/>
              <a:t>During the war, over 1 million Chinese troops fought, with over </a:t>
            </a:r>
            <a:r>
              <a:rPr lang="en-GB" dirty="0">
                <a:solidFill>
                  <a:srgbClr val="FF0000"/>
                </a:solidFill>
              </a:rPr>
              <a:t>700,000 casualties</a:t>
            </a:r>
            <a:r>
              <a:rPr lang="en-GB" dirty="0"/>
              <a:t>. Even </a:t>
            </a:r>
            <a:r>
              <a:rPr lang="en-GB" dirty="0">
                <a:solidFill>
                  <a:srgbClr val="00B0F0"/>
                </a:solidFill>
              </a:rPr>
              <a:t>Mao’s son was killed</a:t>
            </a:r>
            <a:r>
              <a:rPr lang="en-GB" dirty="0"/>
              <a:t> and China had to pay back to the USSR </a:t>
            </a:r>
            <a:r>
              <a:rPr lang="en-GB" dirty="0">
                <a:solidFill>
                  <a:srgbClr val="FFFF00"/>
                </a:solidFill>
              </a:rPr>
              <a:t>$1.35 billion in weapons</a:t>
            </a:r>
            <a:r>
              <a:rPr lang="en-GB" dirty="0"/>
              <a:t> it had supplied to China.</a:t>
            </a:r>
          </a:p>
          <a:p>
            <a:endParaRPr lang="en-GB" dirty="0"/>
          </a:p>
          <a:p>
            <a:r>
              <a:rPr lang="en-GB" dirty="0"/>
              <a:t>There were even suggestions that </a:t>
            </a:r>
            <a:r>
              <a:rPr lang="en-GB" dirty="0">
                <a:solidFill>
                  <a:srgbClr val="92D050"/>
                </a:solidFill>
              </a:rPr>
              <a:t>Stalin deliberately prevented an early armistice </a:t>
            </a:r>
            <a:r>
              <a:rPr lang="en-GB" dirty="0"/>
              <a:t>in order to exhaust the Chinese. The armistice came quickly after Stalin’s death!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949" y="190500"/>
            <a:ext cx="2566602" cy="3841173"/>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6689" y="4031673"/>
            <a:ext cx="2035095" cy="2554864"/>
          </a:xfrm>
          <a:prstGeom prst="rect">
            <a:avLst/>
          </a:prstGeom>
          <a:ln>
            <a:noFill/>
          </a:ln>
          <a:effectLst>
            <a:softEdge rad="112500"/>
          </a:effectLst>
        </p:spPr>
      </p:pic>
    </p:spTree>
    <p:extLst>
      <p:ext uri="{BB962C8B-B14F-4D97-AF65-F5344CB8AC3E}">
        <p14:creationId xmlns:p14="http://schemas.microsoft.com/office/powerpoint/2010/main" val="388515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Khrushchev and De-Stalinisation</a:t>
            </a:r>
          </a:p>
        </p:txBody>
      </p:sp>
      <p:sp>
        <p:nvSpPr>
          <p:cNvPr id="3" name="Content Placeholder 2"/>
          <p:cNvSpPr>
            <a:spLocks noGrp="1"/>
          </p:cNvSpPr>
          <p:nvPr>
            <p:ph idx="1"/>
          </p:nvPr>
        </p:nvSpPr>
        <p:spPr>
          <a:xfrm>
            <a:off x="0" y="1143000"/>
            <a:ext cx="6577445" cy="5714999"/>
          </a:xfrm>
        </p:spPr>
        <p:txBody>
          <a:bodyPr>
            <a:normAutofit fontScale="92500" lnSpcReduction="10000"/>
          </a:bodyPr>
          <a:lstStyle/>
          <a:p>
            <a:r>
              <a:rPr lang="en-GB" dirty="0"/>
              <a:t>After Stalin’s death in 1953, the Soviet Union became ruled by </a:t>
            </a:r>
            <a:r>
              <a:rPr lang="en-GB" dirty="0">
                <a:solidFill>
                  <a:srgbClr val="FFFF00"/>
                </a:solidFill>
              </a:rPr>
              <a:t>Malenkov, Khrushchev and Bulganin</a:t>
            </a:r>
            <a:r>
              <a:rPr lang="en-GB" dirty="0"/>
              <a:t>. Tensions eased as the USSR began to supply China with loans and technology.</a:t>
            </a:r>
          </a:p>
          <a:p>
            <a:endParaRPr lang="en-GB" dirty="0"/>
          </a:p>
          <a:p>
            <a:r>
              <a:rPr lang="en-GB" dirty="0"/>
              <a:t>However by 1956, Nikita Khrushchev had became </a:t>
            </a:r>
            <a:r>
              <a:rPr lang="en-GB" dirty="0">
                <a:solidFill>
                  <a:srgbClr val="00B0F0"/>
                </a:solidFill>
              </a:rPr>
              <a:t>de facto leader </a:t>
            </a:r>
            <a:r>
              <a:rPr lang="en-GB" dirty="0"/>
              <a:t>of the USSR. In February, he gave a speech criticising the </a:t>
            </a:r>
            <a:r>
              <a:rPr lang="en-GB" dirty="0">
                <a:solidFill>
                  <a:srgbClr val="FFC000"/>
                </a:solidFill>
              </a:rPr>
              <a:t>personality cult of Stalin </a:t>
            </a:r>
            <a:r>
              <a:rPr lang="en-GB" dirty="0"/>
              <a:t>and his crimes, suggesting Stalin had ‘</a:t>
            </a:r>
            <a:r>
              <a:rPr lang="en-GB" i="1" dirty="0">
                <a:solidFill>
                  <a:srgbClr val="92D050"/>
                </a:solidFill>
              </a:rPr>
              <a:t>put himself above the party</a:t>
            </a:r>
            <a:r>
              <a:rPr lang="en-GB" dirty="0"/>
              <a:t>’.</a:t>
            </a:r>
          </a:p>
          <a:p>
            <a:endParaRPr lang="en-GB" dirty="0"/>
          </a:p>
          <a:p>
            <a:r>
              <a:rPr lang="en-GB" dirty="0"/>
              <a:t>Mao interpreted this as an </a:t>
            </a:r>
            <a:r>
              <a:rPr lang="en-GB" dirty="0">
                <a:solidFill>
                  <a:srgbClr val="FF0000"/>
                </a:solidFill>
              </a:rPr>
              <a:t>attack on himself </a:t>
            </a:r>
            <a:r>
              <a:rPr lang="en-GB" dirty="0"/>
              <a:t>too as he ruled China in a similar way to Stalin. This increased tensions between the two.</a:t>
            </a:r>
          </a:p>
        </p:txBody>
      </p:sp>
      <p:pic>
        <p:nvPicPr>
          <p:cNvPr id="6" name="Picture 5"/>
          <p:cNvPicPr>
            <a:picLocks noChangeAspect="1"/>
          </p:cNvPicPr>
          <p:nvPr/>
        </p:nvPicPr>
        <p:blipFill>
          <a:blip r:embed="rId2"/>
          <a:stretch>
            <a:fillRect/>
          </a:stretch>
        </p:blipFill>
        <p:spPr>
          <a:xfrm>
            <a:off x="6577445" y="1143000"/>
            <a:ext cx="2343150" cy="195262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480" y="3475758"/>
            <a:ext cx="2481080" cy="3002107"/>
          </a:xfrm>
          <a:prstGeom prst="rect">
            <a:avLst/>
          </a:prstGeom>
          <a:ln>
            <a:noFill/>
          </a:ln>
          <a:effectLst>
            <a:softEdge rad="112500"/>
          </a:effectLst>
        </p:spPr>
      </p:pic>
    </p:spTree>
    <p:extLst>
      <p:ext uri="{BB962C8B-B14F-4D97-AF65-F5344CB8AC3E}">
        <p14:creationId xmlns:p14="http://schemas.microsoft.com/office/powerpoint/2010/main" val="3061250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a:t>Khrushchev and ‘Peaceful Coexistence’</a:t>
            </a:r>
          </a:p>
        </p:txBody>
      </p:sp>
      <p:sp>
        <p:nvSpPr>
          <p:cNvPr id="3" name="Content Placeholder 2"/>
          <p:cNvSpPr>
            <a:spLocks noGrp="1"/>
          </p:cNvSpPr>
          <p:nvPr>
            <p:ph idx="1"/>
          </p:nvPr>
        </p:nvSpPr>
        <p:spPr>
          <a:xfrm>
            <a:off x="1" y="1143000"/>
            <a:ext cx="6660572" cy="5714999"/>
          </a:xfrm>
        </p:spPr>
        <p:txBody>
          <a:bodyPr>
            <a:normAutofit/>
          </a:bodyPr>
          <a:lstStyle/>
          <a:p>
            <a:r>
              <a:rPr lang="en-GB" dirty="0"/>
              <a:t>In 1956, Khrushchev also began calling for ‘</a:t>
            </a:r>
            <a:r>
              <a:rPr lang="en-GB" dirty="0">
                <a:solidFill>
                  <a:srgbClr val="FFFF00"/>
                </a:solidFill>
              </a:rPr>
              <a:t>peaceful co-existence</a:t>
            </a:r>
            <a:r>
              <a:rPr lang="en-GB" dirty="0"/>
              <a:t>’ and better relations with the USA to avoid nuclear war.</a:t>
            </a:r>
          </a:p>
          <a:p>
            <a:endParaRPr lang="en-GB" dirty="0"/>
          </a:p>
          <a:p>
            <a:r>
              <a:rPr lang="en-GB" dirty="0"/>
              <a:t>This indirectly led to protests across Eastern Europe as many people </a:t>
            </a:r>
            <a:r>
              <a:rPr lang="en-GB" dirty="0">
                <a:solidFill>
                  <a:srgbClr val="92D050"/>
                </a:solidFill>
              </a:rPr>
              <a:t>believed Khrushchev was promising greater freedoms</a:t>
            </a:r>
            <a:r>
              <a:rPr lang="en-GB" dirty="0"/>
              <a:t>. An uprising in Hungary in November 1956 was violently crushed.</a:t>
            </a:r>
          </a:p>
          <a:p>
            <a:endParaRPr lang="en-GB" dirty="0"/>
          </a:p>
          <a:p>
            <a:r>
              <a:rPr lang="en-GB" dirty="0"/>
              <a:t>Mao was angered by the failure of the USSR to control ‘</a:t>
            </a:r>
            <a:r>
              <a:rPr lang="en-GB" dirty="0">
                <a:solidFill>
                  <a:srgbClr val="FFC000"/>
                </a:solidFill>
              </a:rPr>
              <a:t>reactionary forces</a:t>
            </a:r>
            <a:r>
              <a:rPr lang="en-GB" dirty="0"/>
              <a:t>’ and  for allowing protests with the USSR.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336" y="1139031"/>
            <a:ext cx="2247900" cy="295275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8846" y="4271587"/>
            <a:ext cx="2594264" cy="2389453"/>
          </a:xfrm>
          <a:prstGeom prst="rect">
            <a:avLst/>
          </a:prstGeom>
          <a:ln>
            <a:noFill/>
          </a:ln>
          <a:effectLst>
            <a:softEdge rad="112500"/>
          </a:effectLst>
        </p:spPr>
      </p:pic>
    </p:spTree>
    <p:extLst>
      <p:ext uri="{BB962C8B-B14F-4D97-AF65-F5344CB8AC3E}">
        <p14:creationId xmlns:p14="http://schemas.microsoft.com/office/powerpoint/2010/main" val="289125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3928</Words>
  <Application>Microsoft Macintosh PowerPoint</Application>
  <PresentationFormat>On-screen Show (4:3)</PresentationFormat>
  <Paragraphs>221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How did Sino-Soviet Relations change during the Cold War?</vt:lpstr>
      <vt:lpstr>Sino-Soviet Relations in the Cold War</vt:lpstr>
      <vt:lpstr>Reasons for the Breakdown in Relations</vt:lpstr>
      <vt:lpstr>Mao’s Foreign Policy Priorities in 1949</vt:lpstr>
      <vt:lpstr>Ideological &amp; Personal Differences</vt:lpstr>
      <vt:lpstr>The Sino-Soviet Treaty of Alliance</vt:lpstr>
      <vt:lpstr>The Korean War</vt:lpstr>
      <vt:lpstr>Khrushchev and De-Stalinisation</vt:lpstr>
      <vt:lpstr>Khrushchev and ‘Peaceful Coexistence’</vt:lpstr>
      <vt:lpstr>Khrushchev and ‘Peaceful Coexistence’</vt:lpstr>
      <vt:lpstr>The 1957 Moscow Conference</vt:lpstr>
      <vt:lpstr>Khrushchev’s Visit to Beijing 1958</vt:lpstr>
      <vt:lpstr>Khrushchev’s Visit to Beijing 1958</vt:lpstr>
      <vt:lpstr>The Taiwan Crisis 1958</vt:lpstr>
      <vt:lpstr>The Taiwan Crisis 1958</vt:lpstr>
      <vt:lpstr>The Great Leap Forward 1958-61</vt:lpstr>
      <vt:lpstr>Soviet-Albanian Split 1961</vt:lpstr>
      <vt:lpstr>PowerPoint Presentation</vt:lpstr>
      <vt:lpstr>The End of Diplomatic Relations 1961</vt:lpstr>
      <vt:lpstr>The Sino-Indian War 1962</vt:lpstr>
      <vt:lpstr>The Cuban Missile Crisis 1962</vt:lpstr>
      <vt:lpstr>The Cuban Missile Crisis 1962</vt:lpstr>
      <vt:lpstr>The Nuclear Issue 1963-64</vt:lpstr>
      <vt:lpstr>The Nuclear Issue 1963-64</vt:lpstr>
      <vt:lpstr>The Cultural Revolution 1966</vt:lpstr>
      <vt:lpstr>Sino-Soviet Border War 1969</vt:lpstr>
      <vt:lpstr>Sino-Soviet Border War 1969</vt:lpstr>
      <vt:lpstr>The Vietnam War</vt:lpstr>
      <vt:lpstr>Chinese support for Cambodia 1975</vt:lpstr>
      <vt:lpstr>Chinese Invasion of Vietnam 1979</vt:lpstr>
      <vt:lpstr>The Invasion of Afghanistan 1979</vt:lpstr>
      <vt:lpstr>Sino-Soviet Détente 1985</vt:lpstr>
      <vt:lpstr>Tiananmen Square Massacre 1989</vt:lpstr>
      <vt:lpstr>Conclusions - Interpretations</vt:lpstr>
      <vt:lpstr>Conclusions - Interpretations</vt:lpstr>
      <vt:lpstr>Conclusions - Interpretations</vt:lpstr>
      <vt:lpstr>Lorenz M. Luthi. (2008). The Sino-Soviet Split</vt:lpstr>
      <vt:lpstr>Maurice Meisner. (1999). Mao’s China and After</vt:lpstr>
      <vt:lpstr>Gaddis, J.L. (2008). The Cold War: A New History</vt:lpstr>
      <vt:lpstr>Radchenko, S. (2010). The Sino-Soviet Split. In O. Westad, M. Leffer (eds), Cambridge History of the Cold War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Sino-Soviet Relations change during the Cold War?</dc:title>
  <dc:creator>Stephen Budd</dc:creator>
  <cp:lastModifiedBy>Yelena Smith</cp:lastModifiedBy>
  <cp:revision>55</cp:revision>
  <dcterms:created xsi:type="dcterms:W3CDTF">2015-11-25T07:09:51Z</dcterms:created>
  <dcterms:modified xsi:type="dcterms:W3CDTF">2018-03-04T23:33:45Z</dcterms:modified>
</cp:coreProperties>
</file>